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06" r:id="rId3"/>
    <p:sldId id="407" r:id="rId4"/>
    <p:sldId id="395" r:id="rId5"/>
    <p:sldId id="408" r:id="rId6"/>
    <p:sldId id="409" r:id="rId7"/>
    <p:sldId id="410" r:id="rId8"/>
    <p:sldId id="411" r:id="rId9"/>
    <p:sldId id="412" r:id="rId10"/>
    <p:sldId id="414" r:id="rId11"/>
    <p:sldId id="261" r:id="rId12"/>
    <p:sldId id="364" r:id="rId13"/>
    <p:sldId id="400" r:id="rId14"/>
    <p:sldId id="399" r:id="rId15"/>
    <p:sldId id="421" r:id="rId16"/>
    <p:sldId id="415" r:id="rId17"/>
    <p:sldId id="419" r:id="rId18"/>
    <p:sldId id="420" r:id="rId19"/>
    <p:sldId id="422" r:id="rId20"/>
    <p:sldId id="424" r:id="rId21"/>
    <p:sldId id="360" r:id="rId22"/>
    <p:sldId id="425" r:id="rId23"/>
    <p:sldId id="40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A42BD-D568-4002-AA13-D933EA383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2DAD70-F921-4E2F-80DB-5DB50289A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01ED9-226B-46D3-8595-E5ED46CF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3C1E4-1E89-4902-A64E-1074627A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96537-A9CC-4261-ACF3-9B9C587A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21813-D175-489D-A935-57247E89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A91F97-31C2-448D-9670-2753C1EBF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356950-B86E-451E-AD01-6E62EA17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5C188-9BEA-466B-BC8A-1A299EF4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BF028-DC0B-45B1-9016-024C0A49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20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032953-7F92-4AB6-9526-659B5E0CA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B9BEDE-3CB5-4B01-9871-6E0777DF3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1F07A-09A7-4CA9-BE2C-8294C78B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0083B2-CC5C-42FC-8FA9-F376A6CC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22237D-DF56-4561-A53D-0700A16C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97A70-E703-42D7-9654-34F6F81D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C79D1-2C15-43E0-B483-4C173AEEC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84BCA-5752-4FC5-BEAD-9406821C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05E1D-AF06-4F06-B58A-B234A096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D398B-4DCE-4A50-B72B-DA94C111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9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4C882-6E5F-4432-BFEA-8AC4A79E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CD5AA1-B233-430F-8E53-30BC721D3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1AABF-9332-4D79-9274-65779C79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3A945-676E-4C0B-8AC6-515358EC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84FED-78EF-4193-9373-CEF39DE6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19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2DF3-A8AE-457B-B176-43F55CFD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2D0EC5-4A63-4A4B-AD08-1F0F22F34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073CBF-87DA-4C29-81E4-92CAE164F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E4971A-E66C-4695-B303-6CDD494BE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D7A719-6E32-40AB-B412-8811985F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A1BFB9-FF5B-4594-8AB2-BFB7030E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19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76D37-0C4E-43FC-B300-B0B3D04C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F4804-6723-4086-95B6-360682210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B438D0-AFD0-457D-B406-1BD0D426C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B27441-DFCF-45BA-845B-19AA66839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5BE10-FE5A-46ED-B356-FBD2D8B04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C4499A-6C75-4172-B096-016CED97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ED91AE-4A85-4531-9749-9A71B29B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983E14-0CCA-4E6B-8F2A-8C460ECBB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7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680AA-CB29-49AD-97A5-CD0D3583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7659CB-BC4E-4384-8341-86EE2783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24DF3E-F860-471A-B262-CB3E1764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F41A7-5C42-48C0-B410-142CDF37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1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F4886C-8784-43F1-8C3B-CCD7A13EF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E2CD1-9020-4717-92BD-F3010B966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A6B8F-A4A2-4597-998D-C9A7F7C1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0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E849-0EED-43DB-B499-9E304025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E5817-DBB6-406B-AD84-5D8EFE552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6485EC-F240-4DE2-84C7-66522FB67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53977-1BEA-4097-AC20-DB90C22E0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5E304-B48A-40B2-9013-2EE00E0D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ABCAB6-2FE7-4111-BBD5-D86B7BDA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1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40205-5C1B-4679-9EBD-BBF78B55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24A639-A1E3-4E26-9500-D3791F21E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C3A537-919C-4337-95ED-1965ACC40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B4709A-F69E-4AEE-BB7E-B7170736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8CA29-F029-4B18-B708-C36DC2AA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06147E-5244-4545-8995-BF87592D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9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080228-D4E1-4DD1-9FEB-66F9623F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8F7117-4AF3-4E24-80C3-7678130FD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6799C-1418-4F56-9A06-37FF83090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1630F-E624-4DE3-AA86-51B0423FA825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AF18C-422A-4A4D-9190-8FF72FDF2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EE0A1-505B-4E86-A975-C057C2C0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85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8F5623-7044-4F2C-A7BE-F0C860A825AD}"/>
              </a:ext>
            </a:extLst>
          </p:cNvPr>
          <p:cNvSpPr/>
          <p:nvPr/>
        </p:nvSpPr>
        <p:spPr>
          <a:xfrm>
            <a:off x="0" y="17756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3FE900-9515-4FC5-9DDC-CFFE645AE917}"/>
              </a:ext>
            </a:extLst>
          </p:cNvPr>
          <p:cNvCxnSpPr>
            <a:cxnSpLocks/>
          </p:cNvCxnSpPr>
          <p:nvPr/>
        </p:nvCxnSpPr>
        <p:spPr>
          <a:xfrm>
            <a:off x="6419850" y="633412"/>
            <a:ext cx="0" cy="5591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6D042E-B139-4CCB-8CB2-F6847097D390}"/>
              </a:ext>
            </a:extLst>
          </p:cNvPr>
          <p:cNvSpPr/>
          <p:nvPr/>
        </p:nvSpPr>
        <p:spPr>
          <a:xfrm>
            <a:off x="466727" y="5226525"/>
            <a:ext cx="5486397" cy="1123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Capstone Design</a:t>
            </a:r>
            <a:endParaRPr lang="ko-KR" altLang="en-US" sz="5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C3807B-8851-454C-8703-D7A1AC385D84}"/>
              </a:ext>
            </a:extLst>
          </p:cNvPr>
          <p:cNvSpPr/>
          <p:nvPr/>
        </p:nvSpPr>
        <p:spPr>
          <a:xfrm>
            <a:off x="7124701" y="1072454"/>
            <a:ext cx="4581521" cy="39501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b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800" b="1">
                <a:solidFill>
                  <a:schemeClr val="accent1">
                    <a:lumMod val="50000"/>
                  </a:schemeClr>
                </a:solidFill>
              </a:rPr>
              <a:t>INDEX</a:t>
            </a:r>
            <a:endParaRPr lang="en-US" altLang="ko-KR" sz="2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배경 및 목표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II.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시스템 개요도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III.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확장 가능성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	</a:t>
            </a:r>
          </a:p>
          <a:p>
            <a:endParaRPr lang="en-US" altLang="ko-KR" dirty="0">
              <a:solidFill>
                <a:schemeClr val="accent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C0332-5B67-4D7E-92C4-0CEF355866D8}"/>
              </a:ext>
            </a:extLst>
          </p:cNvPr>
          <p:cNvSpPr/>
          <p:nvPr/>
        </p:nvSpPr>
        <p:spPr>
          <a:xfrm>
            <a:off x="7019926" y="331567"/>
            <a:ext cx="4362447" cy="619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800" dirty="0">
                <a:solidFill>
                  <a:schemeClr val="accent1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Guard Owl</a:t>
            </a:r>
            <a:endParaRPr lang="ko-KR" altLang="en-US" sz="3800" dirty="0">
              <a:solidFill>
                <a:schemeClr val="accent1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BB7C-0AD0-4FB6-85BB-3EA446BE4EFB}"/>
              </a:ext>
            </a:extLst>
          </p:cNvPr>
          <p:cNvSpPr txBox="1"/>
          <p:nvPr/>
        </p:nvSpPr>
        <p:spPr>
          <a:xfrm>
            <a:off x="8882015" y="5144391"/>
            <a:ext cx="2824207" cy="150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100" dirty="0">
                <a:solidFill>
                  <a:srgbClr val="002060"/>
                </a:solidFill>
                <a:latin typeface="Arial" panose="020B0604020202020204" pitchFamily="34" charset="0"/>
                <a:ea typeface="휴먼편지체" panose="02030504000101010101" pitchFamily="18" charset="-127"/>
                <a:cs typeface="Arial" panose="020B0604020202020204" pitchFamily="34" charset="0"/>
              </a:rPr>
              <a:t>201333019 </a:t>
            </a:r>
            <a:r>
              <a:rPr lang="ko-KR" altLang="en-US" sz="2100" dirty="0" err="1">
                <a:solidFill>
                  <a:srgbClr val="002060"/>
                </a:solidFill>
                <a:latin typeface="Arial" panose="020B0604020202020204" pitchFamily="34" charset="0"/>
                <a:ea typeface="휴먼편지체" panose="02030504000101010101" pitchFamily="18" charset="-127"/>
                <a:cs typeface="Arial" panose="020B0604020202020204" pitchFamily="34" charset="0"/>
              </a:rPr>
              <a:t>서혁호</a:t>
            </a:r>
            <a:endParaRPr lang="en-US" altLang="ko-KR" sz="2100" dirty="0">
              <a:solidFill>
                <a:srgbClr val="002060"/>
              </a:solidFill>
              <a:latin typeface="Arial" panose="020B0604020202020204" pitchFamily="34" charset="0"/>
              <a:ea typeface="휴먼편지체" panose="02030504000101010101" pitchFamily="18" charset="-127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100" dirty="0">
                <a:solidFill>
                  <a:srgbClr val="002060"/>
                </a:solidFill>
                <a:latin typeface="Arial" panose="020B0604020202020204" pitchFamily="34" charset="0"/>
                <a:ea typeface="휴먼편지체" panose="02030504000101010101" pitchFamily="18" charset="-127"/>
                <a:cs typeface="Arial" panose="020B0604020202020204" pitchFamily="34" charset="0"/>
              </a:rPr>
              <a:t>201433012 </a:t>
            </a:r>
            <a:r>
              <a:rPr lang="ko-KR" altLang="en-US" sz="2100" dirty="0">
                <a:solidFill>
                  <a:srgbClr val="002060"/>
                </a:solidFill>
                <a:latin typeface="Arial" panose="020B0604020202020204" pitchFamily="34" charset="0"/>
                <a:ea typeface="휴먼편지체" panose="02030504000101010101" pitchFamily="18" charset="-127"/>
                <a:cs typeface="Arial" panose="020B0604020202020204" pitchFamily="34" charset="0"/>
              </a:rPr>
              <a:t>김현수</a:t>
            </a:r>
            <a:endParaRPr lang="en-US" altLang="ko-KR" sz="2100" dirty="0">
              <a:solidFill>
                <a:srgbClr val="002060"/>
              </a:solidFill>
              <a:latin typeface="Arial" panose="020B0604020202020204" pitchFamily="34" charset="0"/>
              <a:ea typeface="휴먼편지체" panose="02030504000101010101" pitchFamily="18" charset="-127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100" dirty="0">
                <a:solidFill>
                  <a:srgbClr val="002060"/>
                </a:solidFill>
                <a:latin typeface="Arial" panose="020B0604020202020204" pitchFamily="34" charset="0"/>
                <a:ea typeface="휴먼편지체" panose="02030504000101010101" pitchFamily="18" charset="-127"/>
                <a:cs typeface="Arial" panose="020B0604020202020204" pitchFamily="34" charset="0"/>
              </a:rPr>
              <a:t>201433033 </a:t>
            </a:r>
            <a:r>
              <a:rPr lang="ko-KR" altLang="en-US" sz="2100" dirty="0">
                <a:solidFill>
                  <a:srgbClr val="002060"/>
                </a:solidFill>
                <a:latin typeface="Arial" panose="020B0604020202020204" pitchFamily="34" charset="0"/>
                <a:ea typeface="휴먼편지체" panose="02030504000101010101" pitchFamily="18" charset="-127"/>
                <a:cs typeface="Arial" panose="020B0604020202020204" pitchFamily="34" charset="0"/>
              </a:rPr>
              <a:t>이승현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5AA616-5014-4A25-B3C0-AADE31C1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7" y="821101"/>
            <a:ext cx="4668341" cy="44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4D1D8-E223-4090-AB41-C7926F524974}"/>
              </a:ext>
            </a:extLst>
          </p:cNvPr>
          <p:cNvSpPr txBox="1"/>
          <p:nvPr/>
        </p:nvSpPr>
        <p:spPr>
          <a:xfrm>
            <a:off x="215154" y="228472"/>
            <a:ext cx="2832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APP_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마이페이지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8915C1-3B25-413A-92FB-A97D157A7DD1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1A9C7DB-E7D4-4CF2-A462-5CB00C262B7A}"/>
              </a:ext>
            </a:extLst>
          </p:cNvPr>
          <p:cNvSpPr/>
          <p:nvPr/>
        </p:nvSpPr>
        <p:spPr>
          <a:xfrm>
            <a:off x="9267846" y="6346281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개인정보 수정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F918E2-6C13-4379-BB04-3CB41C444234}"/>
              </a:ext>
            </a:extLst>
          </p:cNvPr>
          <p:cNvSpPr/>
          <p:nvPr/>
        </p:nvSpPr>
        <p:spPr>
          <a:xfrm>
            <a:off x="4152901" y="6342004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신청 기록 조회 및 인증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0973231-7AC0-41B6-863C-3D3E425F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46" y="720000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140BDD8-3ED2-49DD-8AB0-1A816AD18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1" y="720000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6CB0980B-FBE2-4067-9E58-9F310FB1B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46" y="720000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4B32F8B-9118-44CA-A876-4EF64F61FF02}"/>
              </a:ext>
            </a:extLst>
          </p:cNvPr>
          <p:cNvSpPr/>
          <p:nvPr/>
        </p:nvSpPr>
        <p:spPr>
          <a:xfrm>
            <a:off x="931851" y="6321637"/>
            <a:ext cx="2709000" cy="4237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관리자 승인 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알림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8C56482-9032-4261-B47C-C83548B9A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221" y="1140174"/>
            <a:ext cx="590550" cy="154305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6C831A5-2D5A-4371-9E8C-9BE68B1AAEF4}"/>
              </a:ext>
            </a:extLst>
          </p:cNvPr>
          <p:cNvCxnSpPr>
            <a:cxnSpLocks/>
          </p:cNvCxnSpPr>
          <p:nvPr/>
        </p:nvCxnSpPr>
        <p:spPr>
          <a:xfrm>
            <a:off x="6718711" y="1964453"/>
            <a:ext cx="89794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5DBCB-7388-4D8F-8B2D-61B482141CEA}"/>
              </a:ext>
            </a:extLst>
          </p:cNvPr>
          <p:cNvSpPr txBox="1"/>
          <p:nvPr/>
        </p:nvSpPr>
        <p:spPr>
          <a:xfrm>
            <a:off x="6973166" y="1595121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종류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0A5378-BA73-42DC-BC86-2B222810A9AD}"/>
              </a:ext>
            </a:extLst>
          </p:cNvPr>
          <p:cNvSpPr txBox="1"/>
          <p:nvPr/>
        </p:nvSpPr>
        <p:spPr>
          <a:xfrm>
            <a:off x="6782283" y="4524215"/>
            <a:ext cx="2502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1. NFC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인증</a:t>
            </a:r>
            <a:endParaRPr lang="en-US" altLang="ko-KR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TCP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서버 연결</a:t>
            </a:r>
            <a:endParaRPr lang="en-US" altLang="ko-KR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OPEN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버튼으로 </a:t>
            </a:r>
            <a:r>
              <a:rPr lang="ko-KR" altLang="en-US" sz="14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아두이노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개폐</a:t>
            </a:r>
          </a:p>
        </p:txBody>
      </p:sp>
    </p:spTree>
    <p:extLst>
      <p:ext uri="{BB962C8B-B14F-4D97-AF65-F5344CB8AC3E}">
        <p14:creationId xmlns:p14="http://schemas.microsoft.com/office/powerpoint/2010/main" val="100044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282D1BF-0A81-4A69-BEB0-63B99FE1A766}"/>
              </a:ext>
            </a:extLst>
          </p:cNvPr>
          <p:cNvSpPr/>
          <p:nvPr/>
        </p:nvSpPr>
        <p:spPr>
          <a:xfrm>
            <a:off x="6096000" y="457704"/>
            <a:ext cx="4882010" cy="5958068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94699" y="2217845"/>
            <a:ext cx="2449302" cy="24395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87" y="1669382"/>
            <a:ext cx="3179237" cy="3519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2124531" y="2836574"/>
            <a:ext cx="2151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  <a:endParaRPr lang="ko-KR" altLang="en-US" sz="7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731A6-D8FF-4C24-AD1E-76BAF7DD1ACD}"/>
              </a:ext>
            </a:extLst>
          </p:cNvPr>
          <p:cNvSpPr txBox="1"/>
          <p:nvPr/>
        </p:nvSpPr>
        <p:spPr>
          <a:xfrm>
            <a:off x="6497811" y="881091"/>
            <a:ext cx="468082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 대상</a:t>
            </a:r>
            <a:r>
              <a:rPr lang="en-US" altLang="ko-KR" sz="25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2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관리자</a:t>
            </a:r>
            <a:r>
              <a:rPr lang="en-US" altLang="ko-KR" sz="2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사용자</a:t>
            </a:r>
            <a:endParaRPr lang="en-US" altLang="ko-KR" sz="2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필요 기능</a:t>
            </a:r>
            <a:endParaRPr lang="en-US" altLang="ko-KR" sz="2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게시판 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수령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보관 신청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물품 등록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조회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수령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/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보관 기록 조회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경고메시지 알림</a:t>
            </a:r>
          </a:p>
        </p:txBody>
      </p:sp>
    </p:spTree>
    <p:extLst>
      <p:ext uri="{BB962C8B-B14F-4D97-AF65-F5344CB8AC3E}">
        <p14:creationId xmlns:p14="http://schemas.microsoft.com/office/powerpoint/2010/main" val="40910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85E0A-44EB-4B69-8D35-26A424A1E008}"/>
              </a:ext>
            </a:extLst>
          </p:cNvPr>
          <p:cNvSpPr txBox="1"/>
          <p:nvPr/>
        </p:nvSpPr>
        <p:spPr>
          <a:xfrm>
            <a:off x="6626220" y="3178731"/>
            <a:ext cx="25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FD71AE4A-0378-4AFC-86E7-5237779E0AF3}"/>
              </a:ext>
            </a:extLst>
          </p:cNvPr>
          <p:cNvSpPr/>
          <p:nvPr/>
        </p:nvSpPr>
        <p:spPr>
          <a:xfrm rot="5400000">
            <a:off x="4196207" y="1555438"/>
            <a:ext cx="920693" cy="793700"/>
          </a:xfrm>
          <a:prstGeom prst="hexagon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808D4955-2E0A-4FF0-9A6D-2D66415B5627}"/>
              </a:ext>
            </a:extLst>
          </p:cNvPr>
          <p:cNvSpPr/>
          <p:nvPr/>
        </p:nvSpPr>
        <p:spPr>
          <a:xfrm rot="5400000">
            <a:off x="7941353" y="1597765"/>
            <a:ext cx="920693" cy="793700"/>
          </a:xfrm>
          <a:prstGeom prst="hexagon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4213C-4047-4E82-8C48-6DEEA49DA4DD}"/>
              </a:ext>
            </a:extLst>
          </p:cNvPr>
          <p:cNvSpPr txBox="1"/>
          <p:nvPr/>
        </p:nvSpPr>
        <p:spPr>
          <a:xfrm>
            <a:off x="4412600" y="2478162"/>
            <a:ext cx="1470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72B735-45EB-4E31-A93A-D772AA54A22B}"/>
              </a:ext>
            </a:extLst>
          </p:cNvPr>
          <p:cNvSpPr txBox="1"/>
          <p:nvPr/>
        </p:nvSpPr>
        <p:spPr>
          <a:xfrm>
            <a:off x="4412599" y="2907235"/>
            <a:ext cx="1470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Oracle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18D186-A6FF-40C0-A337-EB5772F32D1F}"/>
              </a:ext>
            </a:extLst>
          </p:cNvPr>
          <p:cNvSpPr txBox="1"/>
          <p:nvPr/>
        </p:nvSpPr>
        <p:spPr>
          <a:xfrm>
            <a:off x="7885950" y="2577800"/>
            <a:ext cx="1470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SERVER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8A182B-46F0-4031-A803-6FD6A79C21C2}"/>
              </a:ext>
            </a:extLst>
          </p:cNvPr>
          <p:cNvSpPr txBox="1"/>
          <p:nvPr/>
        </p:nvSpPr>
        <p:spPr>
          <a:xfrm>
            <a:off x="8148972" y="2935226"/>
            <a:ext cx="1470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AWS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1" name="육각형 40">
            <a:extLst>
              <a:ext uri="{FF2B5EF4-FFF2-40B4-BE49-F238E27FC236}">
                <a16:creationId xmlns:a16="http://schemas.microsoft.com/office/drawing/2014/main" id="{6DA74827-282A-4406-83A9-312953AEE5E8}"/>
              </a:ext>
            </a:extLst>
          </p:cNvPr>
          <p:cNvSpPr/>
          <p:nvPr/>
        </p:nvSpPr>
        <p:spPr>
          <a:xfrm rot="5400000">
            <a:off x="4194962" y="3776609"/>
            <a:ext cx="920693" cy="793700"/>
          </a:xfrm>
          <a:prstGeom prst="hexagon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65C982-6967-40E2-BE6D-4269BFAA9B37}"/>
              </a:ext>
            </a:extLst>
          </p:cNvPr>
          <p:cNvSpPr txBox="1"/>
          <p:nvPr/>
        </p:nvSpPr>
        <p:spPr>
          <a:xfrm>
            <a:off x="4344712" y="5222080"/>
            <a:ext cx="1470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SPRING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5FE01-07B1-4BDE-AD3C-5A751125670A}"/>
              </a:ext>
            </a:extLst>
          </p:cNvPr>
          <p:cNvSpPr txBox="1"/>
          <p:nvPr/>
        </p:nvSpPr>
        <p:spPr>
          <a:xfrm>
            <a:off x="7995283" y="4844942"/>
            <a:ext cx="1470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TOOL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F77A88-B7B4-4FA9-B2CA-0E6F89183BD3}"/>
              </a:ext>
            </a:extLst>
          </p:cNvPr>
          <p:cNvSpPr txBox="1"/>
          <p:nvPr/>
        </p:nvSpPr>
        <p:spPr>
          <a:xfrm>
            <a:off x="8148972" y="5222080"/>
            <a:ext cx="1470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STS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DE3AF9-4E7A-47F9-9CE9-E99D2D25BFEE}"/>
              </a:ext>
            </a:extLst>
          </p:cNvPr>
          <p:cNvSpPr txBox="1"/>
          <p:nvPr/>
        </p:nvSpPr>
        <p:spPr>
          <a:xfrm>
            <a:off x="4317131" y="4824846"/>
            <a:ext cx="1470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언어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56AC5CD-D5CC-4923-BE52-86B1F656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67" y="1693021"/>
            <a:ext cx="728663" cy="513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BEE501-7395-4D11-8F96-89440438C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221" y="3884245"/>
            <a:ext cx="691357" cy="53151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EDA9E60-9DFE-412A-9FE3-094A9C627C23}"/>
              </a:ext>
            </a:extLst>
          </p:cNvPr>
          <p:cNvSpPr txBox="1"/>
          <p:nvPr/>
        </p:nvSpPr>
        <p:spPr>
          <a:xfrm>
            <a:off x="1064509" y="205112"/>
            <a:ext cx="468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4ECD75-08E1-4F95-88A9-99196BBAFFEE}"/>
              </a:ext>
            </a:extLst>
          </p:cNvPr>
          <p:cNvSpPr txBox="1"/>
          <p:nvPr/>
        </p:nvSpPr>
        <p:spPr>
          <a:xfrm>
            <a:off x="5966013" y="594688"/>
            <a:ext cx="158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56FC3-13D2-441E-956D-4A9E5FAF4FC8}"/>
              </a:ext>
            </a:extLst>
          </p:cNvPr>
          <p:cNvSpPr/>
          <p:nvPr/>
        </p:nvSpPr>
        <p:spPr>
          <a:xfrm>
            <a:off x="2281561" y="488272"/>
            <a:ext cx="8708994" cy="599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331821-F2D2-4506-8887-E1DB3714B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449" y="1770056"/>
            <a:ext cx="520498" cy="488235"/>
          </a:xfrm>
          <a:prstGeom prst="rect">
            <a:avLst/>
          </a:prstGeom>
        </p:spPr>
      </p:pic>
      <p:sp>
        <p:nvSpPr>
          <p:cNvPr id="27" name="육각형 26">
            <a:extLst>
              <a:ext uri="{FF2B5EF4-FFF2-40B4-BE49-F238E27FC236}">
                <a16:creationId xmlns:a16="http://schemas.microsoft.com/office/drawing/2014/main" id="{22877BEE-BD4D-4DAE-B0A5-93BDCC944379}"/>
              </a:ext>
            </a:extLst>
          </p:cNvPr>
          <p:cNvSpPr/>
          <p:nvPr/>
        </p:nvSpPr>
        <p:spPr>
          <a:xfrm rot="5400000">
            <a:off x="7941354" y="3836961"/>
            <a:ext cx="920693" cy="793700"/>
          </a:xfrm>
          <a:prstGeom prst="hexagon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7EF22F5-AB2F-44D9-B99E-AECD418F0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790" y="3939332"/>
            <a:ext cx="597817" cy="6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8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5D0B7FF-AC50-4940-9DE9-3CB372FE6EF6}"/>
              </a:ext>
            </a:extLst>
          </p:cNvPr>
          <p:cNvCxnSpPr>
            <a:cxnSpLocks/>
          </p:cNvCxnSpPr>
          <p:nvPr/>
        </p:nvCxnSpPr>
        <p:spPr>
          <a:xfrm>
            <a:off x="563732" y="24695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AC35F4-8CDA-4C9E-A78D-F3272FBD9EE3}"/>
              </a:ext>
            </a:extLst>
          </p:cNvPr>
          <p:cNvSpPr txBox="1"/>
          <p:nvPr/>
        </p:nvSpPr>
        <p:spPr>
          <a:xfrm>
            <a:off x="554207" y="196381"/>
            <a:ext cx="2561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서버 구현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AAD66A-0F8F-443A-A98F-8844B55519EA}"/>
              </a:ext>
            </a:extLst>
          </p:cNvPr>
          <p:cNvCxnSpPr>
            <a:cxnSpLocks/>
          </p:cNvCxnSpPr>
          <p:nvPr/>
        </p:nvCxnSpPr>
        <p:spPr>
          <a:xfrm>
            <a:off x="563732" y="24695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260F25E-C49D-4817-9B21-02959E06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46" y="2718441"/>
            <a:ext cx="2028568" cy="1590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028ED3-6D23-4342-B9F9-67A315F8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07" y="1019302"/>
            <a:ext cx="2333348" cy="1834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12A635-8A4E-4B5F-AE6D-F9E53EAB8353}"/>
              </a:ext>
            </a:extLst>
          </p:cNvPr>
          <p:cNvSpPr/>
          <p:nvPr/>
        </p:nvSpPr>
        <p:spPr>
          <a:xfrm>
            <a:off x="1014716" y="1215664"/>
            <a:ext cx="2383083" cy="442667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0D664-4AA4-4BA4-B06D-463DD517FFCF}"/>
              </a:ext>
            </a:extLst>
          </p:cNvPr>
          <p:cNvSpPr txBox="1"/>
          <p:nvPr/>
        </p:nvSpPr>
        <p:spPr>
          <a:xfrm>
            <a:off x="1548353" y="4620640"/>
            <a:ext cx="147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AWS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Ubuntu 16.04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9750A2-7CA1-41C0-B9FF-15FE666C7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362" y="1019302"/>
            <a:ext cx="2333348" cy="183439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CEE23E-96DA-4D62-97F5-403C8FEB654B}"/>
              </a:ext>
            </a:extLst>
          </p:cNvPr>
          <p:cNvSpPr/>
          <p:nvPr/>
        </p:nvSpPr>
        <p:spPr>
          <a:xfrm>
            <a:off x="8629771" y="1215664"/>
            <a:ext cx="2383083" cy="442667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3B762B-68B0-4E55-B2A4-4AD28E7CFA51}"/>
              </a:ext>
            </a:extLst>
          </p:cNvPr>
          <p:cNvSpPr txBox="1"/>
          <p:nvPr/>
        </p:nvSpPr>
        <p:spPr>
          <a:xfrm>
            <a:off x="9163408" y="4620640"/>
            <a:ext cx="147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AWS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RDS ORACLE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0EFAC2-9B34-4ECF-B7BD-176CAC6A2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986" y="2692796"/>
            <a:ext cx="1952651" cy="1927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0F1B9A-9442-41D0-BA66-3D2ADE53D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548" y="502107"/>
            <a:ext cx="2899253" cy="14688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3C3DAE-97F3-4D30-A294-CE56EE91B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489" y="4090629"/>
            <a:ext cx="1885122" cy="18615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BE2816-3845-4858-9F1A-77793EC9E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24" y="2539180"/>
            <a:ext cx="1127439" cy="11263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B23F88-6769-49C3-83D0-F978D6F3D5FA}"/>
              </a:ext>
            </a:extLst>
          </p:cNvPr>
          <p:cNvSpPr txBox="1"/>
          <p:nvPr/>
        </p:nvSpPr>
        <p:spPr>
          <a:xfrm>
            <a:off x="5066489" y="3692663"/>
            <a:ext cx="71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Web</a:t>
            </a:r>
            <a:endParaRPr lang="ko-KR" altLang="en-US" dirty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DA31AB-6B1D-4923-9A57-1F8965B9C49D}"/>
              </a:ext>
            </a:extLst>
          </p:cNvPr>
          <p:cNvCxnSpPr>
            <a:cxnSpLocks/>
          </p:cNvCxnSpPr>
          <p:nvPr/>
        </p:nvCxnSpPr>
        <p:spPr>
          <a:xfrm flipH="1">
            <a:off x="3698819" y="3220197"/>
            <a:ext cx="81247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559CF41-E30F-47ED-9EE7-20E4C37ED94C}"/>
              </a:ext>
            </a:extLst>
          </p:cNvPr>
          <p:cNvCxnSpPr>
            <a:cxnSpLocks/>
          </p:cNvCxnSpPr>
          <p:nvPr/>
        </p:nvCxnSpPr>
        <p:spPr>
          <a:xfrm>
            <a:off x="7410543" y="3220197"/>
            <a:ext cx="8351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F596E1-43CF-491E-88B2-0483DF038267}"/>
              </a:ext>
            </a:extLst>
          </p:cNvPr>
          <p:cNvSpPr txBox="1"/>
          <p:nvPr/>
        </p:nvSpPr>
        <p:spPr>
          <a:xfrm>
            <a:off x="6019115" y="1425116"/>
            <a:ext cx="1470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명령어 입력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2D6B20-1D32-4E99-AEF0-17299A26954C}"/>
              </a:ext>
            </a:extLst>
          </p:cNvPr>
          <p:cNvSpPr txBox="1"/>
          <p:nvPr/>
        </p:nvSpPr>
        <p:spPr>
          <a:xfrm>
            <a:off x="5481556" y="6007966"/>
            <a:ext cx="147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FileZilla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파일 이동</a:t>
            </a:r>
          </a:p>
        </p:txBody>
      </p:sp>
      <p:pic>
        <p:nvPicPr>
          <p:cNvPr id="26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74305B74-F301-4AA8-B3FC-497A00D89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93" y="2527587"/>
            <a:ext cx="1020171" cy="11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F805CF-7B83-41C5-A3C7-A5D204293B8C}"/>
              </a:ext>
            </a:extLst>
          </p:cNvPr>
          <p:cNvSpPr txBox="1"/>
          <p:nvPr/>
        </p:nvSpPr>
        <p:spPr>
          <a:xfrm>
            <a:off x="6352296" y="3664029"/>
            <a:ext cx="71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App</a:t>
            </a:r>
            <a:endParaRPr lang="ko-KR" altLang="en-US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68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승인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F6F9944-1F55-4224-84AF-044D375F76E5}"/>
              </a:ext>
            </a:extLst>
          </p:cNvPr>
          <p:cNvSpPr/>
          <p:nvPr/>
        </p:nvSpPr>
        <p:spPr>
          <a:xfrm>
            <a:off x="4022535" y="519306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보관 승인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BC9FB17-93C5-4910-8826-BB2101A8D501}"/>
              </a:ext>
            </a:extLst>
          </p:cNvPr>
          <p:cNvSpPr/>
          <p:nvPr/>
        </p:nvSpPr>
        <p:spPr>
          <a:xfrm>
            <a:off x="1441680" y="2159104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55873C-6989-4605-9CC1-E83EFAA3BF17}"/>
              </a:ext>
            </a:extLst>
          </p:cNvPr>
          <p:cNvCxnSpPr>
            <a:cxnSpLocks/>
          </p:cNvCxnSpPr>
          <p:nvPr/>
        </p:nvCxnSpPr>
        <p:spPr>
          <a:xfrm flipV="1">
            <a:off x="3423554" y="2464878"/>
            <a:ext cx="19927" cy="29897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045E61-47BD-4123-807E-5DA2EE057709}"/>
              </a:ext>
            </a:extLst>
          </p:cNvPr>
          <p:cNvCxnSpPr>
            <a:cxnSpLocks/>
          </p:cNvCxnSpPr>
          <p:nvPr/>
        </p:nvCxnSpPr>
        <p:spPr>
          <a:xfrm>
            <a:off x="3423554" y="442413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B8E930-D28E-45AD-B5FA-B216A1B511A9}"/>
              </a:ext>
            </a:extLst>
          </p:cNvPr>
          <p:cNvCxnSpPr>
            <a:cxnSpLocks/>
          </p:cNvCxnSpPr>
          <p:nvPr/>
        </p:nvCxnSpPr>
        <p:spPr>
          <a:xfrm flipH="1">
            <a:off x="3165534" y="2450536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C76E9EA-44DF-4908-B96A-F52F4D6AE3E5}"/>
              </a:ext>
            </a:extLst>
          </p:cNvPr>
          <p:cNvSpPr/>
          <p:nvPr/>
        </p:nvSpPr>
        <p:spPr>
          <a:xfrm>
            <a:off x="4022535" y="305678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승인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6741778-7E4F-4F3D-B1D4-922EA340EAB7}"/>
              </a:ext>
            </a:extLst>
          </p:cNvPr>
          <p:cNvCxnSpPr>
            <a:cxnSpLocks/>
          </p:cNvCxnSpPr>
          <p:nvPr/>
        </p:nvCxnSpPr>
        <p:spPr>
          <a:xfrm>
            <a:off x="3433517" y="5454670"/>
            <a:ext cx="4312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E2B05DCE-D4F6-4B3C-BB64-D8E7E0BFE9C9}"/>
              </a:ext>
            </a:extLst>
          </p:cNvPr>
          <p:cNvSpPr/>
          <p:nvPr/>
        </p:nvSpPr>
        <p:spPr>
          <a:xfrm>
            <a:off x="1385105" y="2099487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C88AE8-C5AE-46D7-9A5F-3DD7D49711E0}"/>
              </a:ext>
            </a:extLst>
          </p:cNvPr>
          <p:cNvSpPr/>
          <p:nvPr/>
        </p:nvSpPr>
        <p:spPr>
          <a:xfrm>
            <a:off x="2609527" y="1307630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FA386F5-CF15-48DF-9E93-BA3CA069BAB2}"/>
              </a:ext>
            </a:extLst>
          </p:cNvPr>
          <p:cNvCxnSpPr>
            <a:cxnSpLocks/>
          </p:cNvCxnSpPr>
          <p:nvPr/>
        </p:nvCxnSpPr>
        <p:spPr>
          <a:xfrm>
            <a:off x="3454415" y="3318395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C53ADE6-D413-4276-B9C2-ABC4F289F308}"/>
              </a:ext>
            </a:extLst>
          </p:cNvPr>
          <p:cNvSpPr/>
          <p:nvPr/>
        </p:nvSpPr>
        <p:spPr>
          <a:xfrm>
            <a:off x="4022535" y="417175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수령 승인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BB4907-EB20-4147-9A88-E5AA2C7D24C6}"/>
              </a:ext>
            </a:extLst>
          </p:cNvPr>
          <p:cNvSpPr/>
          <p:nvPr/>
        </p:nvSpPr>
        <p:spPr>
          <a:xfrm>
            <a:off x="6521488" y="257761"/>
            <a:ext cx="4889031" cy="62226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7FD743D-0284-4C90-BD35-902C2C591D6A}"/>
              </a:ext>
            </a:extLst>
          </p:cNvPr>
          <p:cNvSpPr/>
          <p:nvPr/>
        </p:nvSpPr>
        <p:spPr>
          <a:xfrm>
            <a:off x="6655376" y="34361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승인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BF27DD4-12AA-40A7-BE2E-3033A5DA2335}"/>
              </a:ext>
            </a:extLst>
          </p:cNvPr>
          <p:cNvSpPr/>
          <p:nvPr/>
        </p:nvSpPr>
        <p:spPr>
          <a:xfrm>
            <a:off x="6655375" y="242071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수령 승인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94D49F9-A060-4C9C-BEED-3C1E087E1AD5}"/>
              </a:ext>
            </a:extLst>
          </p:cNvPr>
          <p:cNvSpPr/>
          <p:nvPr/>
        </p:nvSpPr>
        <p:spPr>
          <a:xfrm>
            <a:off x="6655374" y="449175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보관 승인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1FAC37-3EF8-4247-A658-42A25FDC874C}"/>
              </a:ext>
            </a:extLst>
          </p:cNvPr>
          <p:cNvSpPr/>
          <p:nvPr/>
        </p:nvSpPr>
        <p:spPr>
          <a:xfrm>
            <a:off x="6759255" y="1020006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회원 가입 신청한 사용자를 확인하고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관리자의 승인을 통해 앱에 접근할 수 있도록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하기 위해서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사용자 승인을 해줍니다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DE9F54-FAA6-4623-8CD4-D17FABC613A9}"/>
              </a:ext>
            </a:extLst>
          </p:cNvPr>
          <p:cNvSpPr/>
          <p:nvPr/>
        </p:nvSpPr>
        <p:spPr>
          <a:xfrm>
            <a:off x="6730624" y="3097112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보관 된 물품에 대한 수령 요청으로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수령 이유와 내용에 따라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관리자가 승인 해주면 앱에서 접근 가능할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수 있도록 해줍니다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4D87BB-F885-4833-B49A-0F613E022A2B}"/>
              </a:ext>
            </a:extLst>
          </p:cNvPr>
          <p:cNvSpPr/>
          <p:nvPr/>
        </p:nvSpPr>
        <p:spPr>
          <a:xfrm>
            <a:off x="6730624" y="5158432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금고에 접근 가능하도록 보관을 승인해주는 메뉴로서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앱에서 보관요청을 통해 관리자가 금고에 접근권한을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승인해는 메뉴입니다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96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6020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 가입 승인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7B5BBA-1AF4-4B6D-8D49-BBE4E1DC4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7" y="1365777"/>
            <a:ext cx="11707906" cy="269184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77EECD6-7856-47B1-8597-24FCFA074D56}"/>
              </a:ext>
            </a:extLst>
          </p:cNvPr>
          <p:cNvCxnSpPr>
            <a:cxnSpLocks/>
          </p:cNvCxnSpPr>
          <p:nvPr/>
        </p:nvCxnSpPr>
        <p:spPr>
          <a:xfrm flipV="1">
            <a:off x="6580094" y="4085220"/>
            <a:ext cx="2823882" cy="89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91DE50-477C-4568-B221-6B247AF49169}"/>
              </a:ext>
            </a:extLst>
          </p:cNvPr>
          <p:cNvSpPr txBox="1"/>
          <p:nvPr/>
        </p:nvSpPr>
        <p:spPr>
          <a:xfrm>
            <a:off x="3843280" y="4473261"/>
            <a:ext cx="2736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신청을 받을 시 관리자가 승인을 해주어야 </a:t>
            </a:r>
            <a:r>
              <a:rPr lang="en-US" altLang="ko-KR" dirty="0"/>
              <a:t>GOWL </a:t>
            </a:r>
            <a:r>
              <a:rPr lang="ko-KR" altLang="en-US" dirty="0"/>
              <a:t>사이트를 이용할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681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권한 승인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657A5F-B175-4A83-9A8E-07A21A9E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942" y="1292241"/>
            <a:ext cx="9382306" cy="476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A1A386-A85B-4EAB-9AAB-1293A5E63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942" y="1807925"/>
            <a:ext cx="9591675" cy="42195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6E7907C-8A76-4C63-BA44-B95E6CDDEFAF}"/>
              </a:ext>
            </a:extLst>
          </p:cNvPr>
          <p:cNvCxnSpPr/>
          <p:nvPr/>
        </p:nvCxnSpPr>
        <p:spPr>
          <a:xfrm>
            <a:off x="6929718" y="834572"/>
            <a:ext cx="914400" cy="769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120176-2444-4E13-8216-EE3FC1C67134}"/>
              </a:ext>
            </a:extLst>
          </p:cNvPr>
          <p:cNvSpPr txBox="1"/>
          <p:nvPr/>
        </p:nvSpPr>
        <p:spPr>
          <a:xfrm>
            <a:off x="4347882" y="71412"/>
            <a:ext cx="2707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전용 페이지로 관리자가 별도의 권한을 주어서 </a:t>
            </a:r>
            <a:r>
              <a:rPr lang="ko-KR" altLang="en-US" dirty="0" err="1"/>
              <a:t>여러명의</a:t>
            </a:r>
            <a:r>
              <a:rPr lang="ko-KR" altLang="en-US" dirty="0"/>
              <a:t> 관리자를 둘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30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6379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보관 요청 승인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EACE07-44DB-41EB-B101-C85B2C43B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8640"/>
            <a:ext cx="12192000" cy="201625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EBF6455-791C-4E8E-99B0-A2CFBBC85713}"/>
              </a:ext>
            </a:extLst>
          </p:cNvPr>
          <p:cNvCxnSpPr>
            <a:cxnSpLocks/>
          </p:cNvCxnSpPr>
          <p:nvPr/>
        </p:nvCxnSpPr>
        <p:spPr>
          <a:xfrm>
            <a:off x="9260541" y="1246094"/>
            <a:ext cx="1102659" cy="148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A501FB-C4F1-4611-B331-7C3AFAC13399}"/>
              </a:ext>
            </a:extLst>
          </p:cNvPr>
          <p:cNvSpPr txBox="1"/>
          <p:nvPr/>
        </p:nvSpPr>
        <p:spPr>
          <a:xfrm>
            <a:off x="7212345" y="466115"/>
            <a:ext cx="2277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번 금고 요청 후 관리자 </a:t>
            </a:r>
            <a:r>
              <a:rPr lang="ko-KR" altLang="en-US" dirty="0" err="1"/>
              <a:t>승인시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금고 삽입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E4361-834F-49A0-A1B5-3BD2F7AEF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423" y="3701493"/>
            <a:ext cx="3198101" cy="2419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92925B-35F0-4272-8D45-A005A4D38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493" y="3246458"/>
            <a:ext cx="5279753" cy="330924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B4F718-5C96-4EDC-8D6E-5B5AE2D734D2}"/>
              </a:ext>
            </a:extLst>
          </p:cNvPr>
          <p:cNvCxnSpPr>
            <a:cxnSpLocks/>
          </p:cNvCxnSpPr>
          <p:nvPr/>
        </p:nvCxnSpPr>
        <p:spPr>
          <a:xfrm flipH="1">
            <a:off x="3254188" y="1176895"/>
            <a:ext cx="3854823" cy="2060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82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4048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수령 요청 승인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D8347F-9118-4E81-ADA1-37BCF4594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1113"/>
            <a:ext cx="12192000" cy="223479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DDACE53-1579-4DEC-B1F2-ABAB316830BC}"/>
              </a:ext>
            </a:extLst>
          </p:cNvPr>
          <p:cNvCxnSpPr>
            <a:cxnSpLocks/>
          </p:cNvCxnSpPr>
          <p:nvPr/>
        </p:nvCxnSpPr>
        <p:spPr>
          <a:xfrm>
            <a:off x="7530353" y="862850"/>
            <a:ext cx="2832847" cy="1638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AD6E6A-0DE1-4A24-BE81-037B4F6F920F}"/>
              </a:ext>
            </a:extLst>
          </p:cNvPr>
          <p:cNvSpPr txBox="1"/>
          <p:nvPr/>
        </p:nvSpPr>
        <p:spPr>
          <a:xfrm>
            <a:off x="4419600" y="216519"/>
            <a:ext cx="3316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</a:t>
            </a:r>
            <a:r>
              <a:rPr lang="ko-KR" altLang="en-US" dirty="0"/>
              <a:t>에서 금고 수령 요청 후 </a:t>
            </a:r>
            <a:endParaRPr lang="en-US" altLang="ko-KR" dirty="0"/>
          </a:p>
          <a:p>
            <a:r>
              <a:rPr lang="ko-KR" altLang="en-US" dirty="0" err="1"/>
              <a:t>승인시</a:t>
            </a:r>
            <a:r>
              <a:rPr lang="ko-KR" altLang="en-US" dirty="0"/>
              <a:t> 금고 안에 물품 수령 금고를 빈 상태로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47E039-0638-424D-96C7-16179092F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315" y="3694313"/>
            <a:ext cx="3198101" cy="24196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E4F9A1-A1BE-4CAD-A264-DF5EE40C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79" y="3309354"/>
            <a:ext cx="4738085" cy="331453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66A4FF1-794C-4B42-B4BE-4E15E01A7B0D}"/>
              </a:ext>
            </a:extLst>
          </p:cNvPr>
          <p:cNvCxnSpPr>
            <a:cxnSpLocks/>
          </p:cNvCxnSpPr>
          <p:nvPr/>
        </p:nvCxnSpPr>
        <p:spPr>
          <a:xfrm flipH="1">
            <a:off x="3361766" y="1139849"/>
            <a:ext cx="1299882" cy="228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813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금고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F76ED92-66A3-495F-B98D-F01DC7974CDE}"/>
              </a:ext>
            </a:extLst>
          </p:cNvPr>
          <p:cNvSpPr/>
          <p:nvPr/>
        </p:nvSpPr>
        <p:spPr>
          <a:xfrm>
            <a:off x="2047673" y="220349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chest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B89A991-8BF0-49DE-9DC6-76A086BBF377}"/>
              </a:ext>
            </a:extLst>
          </p:cNvPr>
          <p:cNvSpPr/>
          <p:nvPr/>
        </p:nvSpPr>
        <p:spPr>
          <a:xfrm>
            <a:off x="1952325" y="2102558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FA84733-6376-4730-82B8-81E1A7C15F75}"/>
              </a:ext>
            </a:extLst>
          </p:cNvPr>
          <p:cNvSpPr/>
          <p:nvPr/>
        </p:nvSpPr>
        <p:spPr>
          <a:xfrm>
            <a:off x="3156016" y="412978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물품 수정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D01EF16-5034-4814-8F2D-5E3EBDD86307}"/>
              </a:ext>
            </a:extLst>
          </p:cNvPr>
          <p:cNvSpPr/>
          <p:nvPr/>
        </p:nvSpPr>
        <p:spPr>
          <a:xfrm>
            <a:off x="3156016" y="511941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물품 삭제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91B38C0-B40A-4B45-AB1D-32CDAC16F893}"/>
              </a:ext>
            </a:extLst>
          </p:cNvPr>
          <p:cNvCxnSpPr>
            <a:cxnSpLocks/>
          </p:cNvCxnSpPr>
          <p:nvPr/>
        </p:nvCxnSpPr>
        <p:spPr>
          <a:xfrm flipH="1" flipV="1">
            <a:off x="2770112" y="2570773"/>
            <a:ext cx="14772" cy="2820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75C249-E292-41D8-BEC0-ECAF9ED9C722}"/>
              </a:ext>
            </a:extLst>
          </p:cNvPr>
          <p:cNvCxnSpPr>
            <a:cxnSpLocks/>
          </p:cNvCxnSpPr>
          <p:nvPr/>
        </p:nvCxnSpPr>
        <p:spPr>
          <a:xfrm>
            <a:off x="2767270" y="4378806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A521F22-E3E8-43DA-B301-865EEC5C75FE}"/>
              </a:ext>
            </a:extLst>
          </p:cNvPr>
          <p:cNvCxnSpPr>
            <a:cxnSpLocks/>
          </p:cNvCxnSpPr>
          <p:nvPr/>
        </p:nvCxnSpPr>
        <p:spPr>
          <a:xfrm flipH="1">
            <a:off x="2351175" y="3472089"/>
            <a:ext cx="4337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52FCE3C-DD92-4F89-A113-1FF3B8EA08F4}"/>
              </a:ext>
            </a:extLst>
          </p:cNvPr>
          <p:cNvCxnSpPr>
            <a:cxnSpLocks/>
          </p:cNvCxnSpPr>
          <p:nvPr/>
        </p:nvCxnSpPr>
        <p:spPr>
          <a:xfrm>
            <a:off x="2767270" y="5390860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D0686CA-F3FE-4D42-9ADB-1820F1A3D4A3}"/>
              </a:ext>
            </a:extLst>
          </p:cNvPr>
          <p:cNvSpPr/>
          <p:nvPr/>
        </p:nvSpPr>
        <p:spPr>
          <a:xfrm>
            <a:off x="2047673" y="1307590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98E2771-82DE-476C-84C8-998894CCD4E8}"/>
              </a:ext>
            </a:extLst>
          </p:cNvPr>
          <p:cNvSpPr/>
          <p:nvPr/>
        </p:nvSpPr>
        <p:spPr>
          <a:xfrm>
            <a:off x="703196" y="321047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금고 보관 승인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10FC9CC-8EAC-47B0-867C-6BD7112003A2}"/>
              </a:ext>
            </a:extLst>
          </p:cNvPr>
          <p:cNvCxnSpPr>
            <a:cxnSpLocks/>
          </p:cNvCxnSpPr>
          <p:nvPr/>
        </p:nvCxnSpPr>
        <p:spPr>
          <a:xfrm>
            <a:off x="1527185" y="3802494"/>
            <a:ext cx="0" cy="439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51B55F7-D911-4D86-BC3B-C605524E6C14}"/>
              </a:ext>
            </a:extLst>
          </p:cNvPr>
          <p:cNvSpPr/>
          <p:nvPr/>
        </p:nvSpPr>
        <p:spPr>
          <a:xfrm>
            <a:off x="710311" y="430446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금고 수령 승인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4AC4DB-020F-4CDF-B35D-1F7CBC9EFD24}"/>
              </a:ext>
            </a:extLst>
          </p:cNvPr>
          <p:cNvSpPr/>
          <p:nvPr/>
        </p:nvSpPr>
        <p:spPr>
          <a:xfrm>
            <a:off x="6185614" y="261368"/>
            <a:ext cx="4889031" cy="62226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5C3C86-FDED-49B4-B07A-61BF0DFA94ED}"/>
              </a:ext>
            </a:extLst>
          </p:cNvPr>
          <p:cNvSpPr/>
          <p:nvPr/>
        </p:nvSpPr>
        <p:spPr>
          <a:xfrm>
            <a:off x="6319499" y="48211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금고 상세보기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B93C835-5474-4A50-B6AF-3B7DC37AE08E}"/>
              </a:ext>
            </a:extLst>
          </p:cNvPr>
          <p:cNvSpPr/>
          <p:nvPr/>
        </p:nvSpPr>
        <p:spPr>
          <a:xfrm>
            <a:off x="6319499" y="257077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5A7712-14A2-4072-B551-AAA19403019B}"/>
              </a:ext>
            </a:extLst>
          </p:cNvPr>
          <p:cNvSpPr/>
          <p:nvPr/>
        </p:nvSpPr>
        <p:spPr>
          <a:xfrm>
            <a:off x="6319499" y="1186893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금고를 클릭 시 세부정보를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볼 수 있도록 구현했습니다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5D9FA1-0493-4617-A591-B8A351D4B0C3}"/>
              </a:ext>
            </a:extLst>
          </p:cNvPr>
          <p:cNvSpPr/>
          <p:nvPr/>
        </p:nvSpPr>
        <p:spPr>
          <a:xfrm>
            <a:off x="6291868" y="3274124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잘못된 정보를 수정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삭제할 수 있도록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구현했습니다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28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521486-BFDB-449E-BFAE-1FCC5C69AF1D}"/>
              </a:ext>
            </a:extLst>
          </p:cNvPr>
          <p:cNvSpPr txBox="1"/>
          <p:nvPr/>
        </p:nvSpPr>
        <p:spPr>
          <a:xfrm>
            <a:off x="5641129" y="851818"/>
            <a:ext cx="4381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목표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F75FA5-EC16-4D18-A4F8-5C5EE46008D3}"/>
              </a:ext>
            </a:extLst>
          </p:cNvPr>
          <p:cNvCxnSpPr>
            <a:cxnSpLocks/>
          </p:cNvCxnSpPr>
          <p:nvPr/>
        </p:nvCxnSpPr>
        <p:spPr>
          <a:xfrm>
            <a:off x="5691926" y="904365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660EDE-B4BB-4D16-88FB-82B13C569160}"/>
              </a:ext>
            </a:extLst>
          </p:cNvPr>
          <p:cNvSpPr/>
          <p:nvPr/>
        </p:nvSpPr>
        <p:spPr>
          <a:xfrm>
            <a:off x="5556184" y="2042996"/>
            <a:ext cx="1683058" cy="73201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공용 보관함의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위치적 한계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F98EEEE-6B02-4E59-9EB9-6C8B1BBEA951}"/>
              </a:ext>
            </a:extLst>
          </p:cNvPr>
          <p:cNvSpPr/>
          <p:nvPr/>
        </p:nvSpPr>
        <p:spPr>
          <a:xfrm>
            <a:off x="5570631" y="2927849"/>
            <a:ext cx="1634640" cy="7320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개별 보관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시스템을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제공하는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서비스의 부재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0CDE2F-EFDB-41AD-87B0-7BBA33F83AE7}"/>
              </a:ext>
            </a:extLst>
          </p:cNvPr>
          <p:cNvSpPr/>
          <p:nvPr/>
        </p:nvSpPr>
        <p:spPr>
          <a:xfrm>
            <a:off x="5580156" y="4505160"/>
            <a:ext cx="1634640" cy="7320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개폐장치 이외의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보안 장치가 없는 기존의 보관함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53B3401-3231-4516-B903-9A86CE71760A}"/>
              </a:ext>
            </a:extLst>
          </p:cNvPr>
          <p:cNvSpPr/>
          <p:nvPr/>
        </p:nvSpPr>
        <p:spPr>
          <a:xfrm>
            <a:off x="5592380" y="5516565"/>
            <a:ext cx="1634640" cy="73201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보관함 자체를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탈취하는 것에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대한 위험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3B5BBB-F647-4B89-B022-18CF63B7328C}"/>
              </a:ext>
            </a:extLst>
          </p:cNvPr>
          <p:cNvCxnSpPr>
            <a:cxnSpLocks/>
          </p:cNvCxnSpPr>
          <p:nvPr/>
        </p:nvCxnSpPr>
        <p:spPr>
          <a:xfrm>
            <a:off x="7523327" y="2374167"/>
            <a:ext cx="0" cy="98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71F294-D9ED-49C2-A241-01CAF830F02C}"/>
              </a:ext>
            </a:extLst>
          </p:cNvPr>
          <p:cNvCxnSpPr>
            <a:cxnSpLocks/>
          </p:cNvCxnSpPr>
          <p:nvPr/>
        </p:nvCxnSpPr>
        <p:spPr>
          <a:xfrm>
            <a:off x="7239242" y="2374167"/>
            <a:ext cx="2887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571591E-43F4-4588-B918-2F462DC9E855}"/>
              </a:ext>
            </a:extLst>
          </p:cNvPr>
          <p:cNvCxnSpPr>
            <a:cxnSpLocks/>
          </p:cNvCxnSpPr>
          <p:nvPr/>
        </p:nvCxnSpPr>
        <p:spPr>
          <a:xfrm>
            <a:off x="7239242" y="3361303"/>
            <a:ext cx="3065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34C56F4-41AE-4122-ADB6-BA670973C786}"/>
              </a:ext>
            </a:extLst>
          </p:cNvPr>
          <p:cNvCxnSpPr>
            <a:cxnSpLocks/>
          </p:cNvCxnSpPr>
          <p:nvPr/>
        </p:nvCxnSpPr>
        <p:spPr>
          <a:xfrm>
            <a:off x="7239242" y="4946599"/>
            <a:ext cx="3065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8CB53FE-F4D5-42CF-97D0-EB8A7A42B96B}"/>
              </a:ext>
            </a:extLst>
          </p:cNvPr>
          <p:cNvCxnSpPr>
            <a:cxnSpLocks/>
          </p:cNvCxnSpPr>
          <p:nvPr/>
        </p:nvCxnSpPr>
        <p:spPr>
          <a:xfrm flipV="1">
            <a:off x="7239242" y="5932256"/>
            <a:ext cx="284085" cy="1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3CA01A-60C7-46E2-9380-97566DE36692}"/>
              </a:ext>
            </a:extLst>
          </p:cNvPr>
          <p:cNvCxnSpPr>
            <a:cxnSpLocks/>
          </p:cNvCxnSpPr>
          <p:nvPr/>
        </p:nvCxnSpPr>
        <p:spPr>
          <a:xfrm>
            <a:off x="7523327" y="2840980"/>
            <a:ext cx="7279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AD6B9-99E1-4EF7-A0FB-E165CB6B4974}"/>
              </a:ext>
            </a:extLst>
          </p:cNvPr>
          <p:cNvCxnSpPr>
            <a:cxnSpLocks/>
          </p:cNvCxnSpPr>
          <p:nvPr/>
        </p:nvCxnSpPr>
        <p:spPr>
          <a:xfrm>
            <a:off x="7549960" y="4941910"/>
            <a:ext cx="0" cy="98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58FAF6-E58F-4610-94DD-4E9C9598DB15}"/>
              </a:ext>
            </a:extLst>
          </p:cNvPr>
          <p:cNvCxnSpPr>
            <a:cxnSpLocks/>
          </p:cNvCxnSpPr>
          <p:nvPr/>
        </p:nvCxnSpPr>
        <p:spPr>
          <a:xfrm>
            <a:off x="7549960" y="5430050"/>
            <a:ext cx="7279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E7C6C2-C06B-455F-92B5-121CB94940C0}"/>
              </a:ext>
            </a:extLst>
          </p:cNvPr>
          <p:cNvSpPr/>
          <p:nvPr/>
        </p:nvSpPr>
        <p:spPr>
          <a:xfrm>
            <a:off x="8268484" y="2466096"/>
            <a:ext cx="1319140" cy="9235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accent1"/>
                </a:solidFill>
              </a:rPr>
              <a:t>독자적인 </a:t>
            </a:r>
            <a:endParaRPr lang="en-US" altLang="ko-KR" sz="15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accent1"/>
                </a:solidFill>
              </a:rPr>
              <a:t>보관함 </a:t>
            </a:r>
            <a:endParaRPr lang="en-US" altLang="ko-KR" sz="15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accent1"/>
                </a:solidFill>
              </a:rPr>
              <a:t>서비스 제공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D52608-F8AE-4058-A1E0-A54D292D301A}"/>
              </a:ext>
            </a:extLst>
          </p:cNvPr>
          <p:cNvSpPr/>
          <p:nvPr/>
        </p:nvSpPr>
        <p:spPr>
          <a:xfrm>
            <a:off x="8261400" y="4898634"/>
            <a:ext cx="1319140" cy="10633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Arduino</a:t>
            </a:r>
            <a:r>
              <a:rPr lang="ko-KR" altLang="en-US" sz="1400" b="1" dirty="0">
                <a:solidFill>
                  <a:srgbClr val="00B050"/>
                </a:solidFill>
              </a:rPr>
              <a:t>와 </a:t>
            </a:r>
            <a:r>
              <a:rPr lang="en-US" altLang="ko-KR" sz="1400" b="1" dirty="0">
                <a:solidFill>
                  <a:srgbClr val="00B050"/>
                </a:solidFill>
              </a:rPr>
              <a:t>NFC</a:t>
            </a:r>
            <a:r>
              <a:rPr lang="ko-KR" altLang="en-US" sz="1400" b="1" dirty="0">
                <a:solidFill>
                  <a:srgbClr val="00B050"/>
                </a:solidFill>
              </a:rPr>
              <a:t>를 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이용한 </a:t>
            </a:r>
            <a:r>
              <a:rPr lang="en-US" altLang="ko-KR" sz="1400" b="1" dirty="0">
                <a:solidFill>
                  <a:srgbClr val="00B050"/>
                </a:solidFill>
              </a:rPr>
              <a:t>2</a:t>
            </a:r>
            <a:r>
              <a:rPr lang="ko-KR" altLang="en-US" sz="1400" b="1" dirty="0">
                <a:solidFill>
                  <a:srgbClr val="00B050"/>
                </a:solidFill>
              </a:rPr>
              <a:t>중 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보안장치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A7B7FC-1615-4D3D-AEB0-D980DACF6498}"/>
              </a:ext>
            </a:extLst>
          </p:cNvPr>
          <p:cNvCxnSpPr>
            <a:cxnSpLocks/>
          </p:cNvCxnSpPr>
          <p:nvPr/>
        </p:nvCxnSpPr>
        <p:spPr>
          <a:xfrm>
            <a:off x="10022628" y="2927849"/>
            <a:ext cx="0" cy="25627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CB7D5B1-ECBC-4C8A-9B67-6E204B0F6800}"/>
              </a:ext>
            </a:extLst>
          </p:cNvPr>
          <p:cNvCxnSpPr>
            <a:cxnSpLocks/>
          </p:cNvCxnSpPr>
          <p:nvPr/>
        </p:nvCxnSpPr>
        <p:spPr>
          <a:xfrm>
            <a:off x="9600239" y="2927849"/>
            <a:ext cx="4223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D4B17E-909E-49BC-BB5C-EF20C8438298}"/>
              </a:ext>
            </a:extLst>
          </p:cNvPr>
          <p:cNvCxnSpPr>
            <a:cxnSpLocks/>
          </p:cNvCxnSpPr>
          <p:nvPr/>
        </p:nvCxnSpPr>
        <p:spPr>
          <a:xfrm>
            <a:off x="9580540" y="5490331"/>
            <a:ext cx="4420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67A58E-D8CE-4136-913E-A94CDFF5D810}"/>
              </a:ext>
            </a:extLst>
          </p:cNvPr>
          <p:cNvCxnSpPr>
            <a:cxnSpLocks/>
          </p:cNvCxnSpPr>
          <p:nvPr/>
        </p:nvCxnSpPr>
        <p:spPr>
          <a:xfrm>
            <a:off x="10022628" y="4164989"/>
            <a:ext cx="52378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운송이(가) 표시된 사진&#10;&#10;자동 생성된 설명">
            <a:extLst>
              <a:ext uri="{FF2B5EF4-FFF2-40B4-BE49-F238E27FC236}">
                <a16:creationId xmlns:a16="http://schemas.microsoft.com/office/drawing/2014/main" id="{EC7B1248-DAAC-42C1-9729-F52C6440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604" y="3029867"/>
            <a:ext cx="1297656" cy="12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57CB9F-776A-4694-BCC1-4EEDF2ED928F}"/>
              </a:ext>
            </a:extLst>
          </p:cNvPr>
          <p:cNvSpPr txBox="1"/>
          <p:nvPr/>
        </p:nvSpPr>
        <p:spPr>
          <a:xfrm>
            <a:off x="10579120" y="4289867"/>
            <a:ext cx="13191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accent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Guard</a:t>
            </a:r>
          </a:p>
          <a:p>
            <a:pPr algn="ctr"/>
            <a:r>
              <a:rPr lang="en-US" altLang="ko-KR" sz="2500" b="1" dirty="0">
                <a:solidFill>
                  <a:schemeClr val="accent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Owl</a:t>
            </a:r>
            <a:endParaRPr lang="ko-KR" altLang="en-US" sz="2500" b="1" dirty="0">
              <a:solidFill>
                <a:schemeClr val="accent2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57BFA0-87A6-4791-92B3-26D7AF2F9C57}"/>
              </a:ext>
            </a:extLst>
          </p:cNvPr>
          <p:cNvSpPr/>
          <p:nvPr/>
        </p:nvSpPr>
        <p:spPr>
          <a:xfrm>
            <a:off x="10531341" y="2830064"/>
            <a:ext cx="1414697" cy="231066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546F8F-66CA-40BA-AF4C-5F4BE3BE7C5B}"/>
              </a:ext>
            </a:extLst>
          </p:cNvPr>
          <p:cNvSpPr txBox="1"/>
          <p:nvPr/>
        </p:nvSpPr>
        <p:spPr>
          <a:xfrm>
            <a:off x="323278" y="5138745"/>
            <a:ext cx="4911281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독자적으로 보관함을 운용하고자 하는 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개인 및 단체에게 제공되는 서비스는 아직 부족하다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개폐장치를 제외한 다른 보안장치가 없다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39378E-AA09-4C4A-822E-D6AF37764E82}"/>
              </a:ext>
            </a:extLst>
          </p:cNvPr>
          <p:cNvSpPr txBox="1"/>
          <p:nvPr/>
        </p:nvSpPr>
        <p:spPr>
          <a:xfrm>
            <a:off x="224083" y="864743"/>
            <a:ext cx="4381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배경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C02789E-A241-4D51-9114-FFCA0188D4FD}"/>
              </a:ext>
            </a:extLst>
          </p:cNvPr>
          <p:cNvCxnSpPr>
            <a:cxnSpLocks/>
          </p:cNvCxnSpPr>
          <p:nvPr/>
        </p:nvCxnSpPr>
        <p:spPr>
          <a:xfrm>
            <a:off x="233608" y="915314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0772D4-5077-4426-A6B5-6859DA0C5980}"/>
              </a:ext>
            </a:extLst>
          </p:cNvPr>
          <p:cNvSpPr txBox="1"/>
          <p:nvPr/>
        </p:nvSpPr>
        <p:spPr>
          <a:xfrm>
            <a:off x="95250" y="219075"/>
            <a:ext cx="42837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I. </a:t>
            </a:r>
            <a:r>
              <a:rPr lang="ko-KR" altLang="en-US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배경 및 목표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 descr="건물, 벽, 행, 실내이(가) 표시된 사진&#10;&#10;자동 생성된 설명">
            <a:extLst>
              <a:ext uri="{FF2B5EF4-FFF2-40B4-BE49-F238E27FC236}">
                <a16:creationId xmlns:a16="http://schemas.microsoft.com/office/drawing/2014/main" id="{8BE6A205-9A1C-48CD-A620-4AEBB97D1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5" y="1462754"/>
            <a:ext cx="4344000" cy="32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6556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금고 상세 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4C5C41-E219-4879-B827-5FDF4C2D0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52405"/>
            <a:ext cx="5737410" cy="51063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EB231C-D988-45E3-BBEA-D5217A2D8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7" y="1370971"/>
            <a:ext cx="5595917" cy="478778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7361091-5F78-416F-B118-49F8F7775124}"/>
              </a:ext>
            </a:extLst>
          </p:cNvPr>
          <p:cNvCxnSpPr>
            <a:cxnSpLocks/>
          </p:cNvCxnSpPr>
          <p:nvPr/>
        </p:nvCxnSpPr>
        <p:spPr>
          <a:xfrm flipH="1" flipV="1">
            <a:off x="5226424" y="5761432"/>
            <a:ext cx="2510117" cy="48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DDAF6C-5DE6-4692-9845-AD760DF4CC7A}"/>
              </a:ext>
            </a:extLst>
          </p:cNvPr>
          <p:cNvSpPr txBox="1"/>
          <p:nvPr/>
        </p:nvSpPr>
        <p:spPr>
          <a:xfrm>
            <a:off x="7700681" y="6121200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번 금고 </a:t>
            </a:r>
            <a:r>
              <a:rPr lang="ko-KR" altLang="en-US" dirty="0" err="1"/>
              <a:t>클릭시</a:t>
            </a:r>
            <a:r>
              <a:rPr lang="ko-KR" altLang="en-US" dirty="0"/>
              <a:t> 정보</a:t>
            </a:r>
          </a:p>
        </p:txBody>
      </p:sp>
    </p:spTree>
    <p:extLst>
      <p:ext uri="{BB962C8B-B14F-4D97-AF65-F5344CB8AC3E}">
        <p14:creationId xmlns:p14="http://schemas.microsoft.com/office/powerpoint/2010/main" val="311049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카메라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388847" y="2362362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카메라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CDC69D-17FB-4D10-A25A-8972F82B8503}"/>
              </a:ext>
            </a:extLst>
          </p:cNvPr>
          <p:cNvSpPr/>
          <p:nvPr/>
        </p:nvSpPr>
        <p:spPr>
          <a:xfrm>
            <a:off x="2293499" y="2261424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BCB9D7-57AD-4BDF-9109-16C96A59C5DC}"/>
              </a:ext>
            </a:extLst>
          </p:cNvPr>
          <p:cNvSpPr/>
          <p:nvPr/>
        </p:nvSpPr>
        <p:spPr>
          <a:xfrm>
            <a:off x="1237831" y="348009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사진확인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F24703-273F-471A-BF21-C9786824B85B}"/>
              </a:ext>
            </a:extLst>
          </p:cNvPr>
          <p:cNvSpPr/>
          <p:nvPr/>
        </p:nvSpPr>
        <p:spPr>
          <a:xfrm>
            <a:off x="1241746" y="5445324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지금 상태 확인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77CBFC-2565-4502-9E44-7889277B5C1A}"/>
              </a:ext>
            </a:extLst>
          </p:cNvPr>
          <p:cNvSpPr/>
          <p:nvPr/>
        </p:nvSpPr>
        <p:spPr>
          <a:xfrm>
            <a:off x="3590756" y="3485036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 수정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F3AD4D-654D-4775-9D42-3E3A21745356}"/>
              </a:ext>
            </a:extLst>
          </p:cNvPr>
          <p:cNvSpPr/>
          <p:nvPr/>
        </p:nvSpPr>
        <p:spPr>
          <a:xfrm>
            <a:off x="3608451" y="544532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 삭제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79CAB5-8FCC-4DF5-8239-ADD475AAD291}"/>
              </a:ext>
            </a:extLst>
          </p:cNvPr>
          <p:cNvCxnSpPr>
            <a:cxnSpLocks/>
          </p:cNvCxnSpPr>
          <p:nvPr/>
        </p:nvCxnSpPr>
        <p:spPr>
          <a:xfrm flipH="1" flipV="1">
            <a:off x="3222547" y="2896680"/>
            <a:ext cx="14772" cy="2820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A922E6-3B36-44BE-9001-EBC139483787}"/>
              </a:ext>
            </a:extLst>
          </p:cNvPr>
          <p:cNvCxnSpPr>
            <a:cxnSpLocks/>
          </p:cNvCxnSpPr>
          <p:nvPr/>
        </p:nvCxnSpPr>
        <p:spPr>
          <a:xfrm>
            <a:off x="3219705" y="3797711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9F30159-4E25-422A-BFAE-A2444F05B6D0}"/>
              </a:ext>
            </a:extLst>
          </p:cNvPr>
          <p:cNvCxnSpPr>
            <a:cxnSpLocks/>
          </p:cNvCxnSpPr>
          <p:nvPr/>
        </p:nvCxnSpPr>
        <p:spPr>
          <a:xfrm>
            <a:off x="3219705" y="5716767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F34629-DA0B-4603-A33A-58A81AF00431}"/>
              </a:ext>
            </a:extLst>
          </p:cNvPr>
          <p:cNvCxnSpPr>
            <a:cxnSpLocks/>
          </p:cNvCxnSpPr>
          <p:nvPr/>
        </p:nvCxnSpPr>
        <p:spPr>
          <a:xfrm flipH="1">
            <a:off x="2803610" y="3797996"/>
            <a:ext cx="4337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EFF045-EA97-4197-857E-10326D0F133C}"/>
              </a:ext>
            </a:extLst>
          </p:cNvPr>
          <p:cNvCxnSpPr>
            <a:cxnSpLocks/>
            <a:stCxn id="33" idx="2"/>
            <a:endCxn id="16" idx="2"/>
          </p:cNvCxnSpPr>
          <p:nvPr/>
        </p:nvCxnSpPr>
        <p:spPr>
          <a:xfrm flipH="1" flipV="1">
            <a:off x="2061821" y="4003314"/>
            <a:ext cx="9913" cy="9917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D629CCD-14FA-4FD8-A5C9-A4ED18DCDFAF}"/>
              </a:ext>
            </a:extLst>
          </p:cNvPr>
          <p:cNvSpPr/>
          <p:nvPr/>
        </p:nvSpPr>
        <p:spPr>
          <a:xfrm>
            <a:off x="1247744" y="4471871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 전송</a:t>
            </a:r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C99C00-4157-4C9C-88CC-058CF44B6C60}"/>
              </a:ext>
            </a:extLst>
          </p:cNvPr>
          <p:cNvCxnSpPr>
            <a:cxnSpLocks/>
          </p:cNvCxnSpPr>
          <p:nvPr/>
        </p:nvCxnSpPr>
        <p:spPr>
          <a:xfrm>
            <a:off x="2062239" y="5005733"/>
            <a:ext cx="0" cy="439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46BC708-5156-407D-9CB5-951F185C048C}"/>
              </a:ext>
            </a:extLst>
          </p:cNvPr>
          <p:cNvSpPr/>
          <p:nvPr/>
        </p:nvSpPr>
        <p:spPr>
          <a:xfrm>
            <a:off x="2388846" y="1458477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9E1328-A698-4FA8-8597-84BA864F95E2}"/>
              </a:ext>
            </a:extLst>
          </p:cNvPr>
          <p:cNvSpPr/>
          <p:nvPr/>
        </p:nvSpPr>
        <p:spPr>
          <a:xfrm>
            <a:off x="6521488" y="257761"/>
            <a:ext cx="4889031" cy="62226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16F2636-6CB5-45CE-ABB3-BBA0278F2CE0}"/>
              </a:ext>
            </a:extLst>
          </p:cNvPr>
          <p:cNvSpPr/>
          <p:nvPr/>
        </p:nvSpPr>
        <p:spPr>
          <a:xfrm>
            <a:off x="6655376" y="34361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아두이노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E6C898-CB70-4305-A2F2-199FA84F4E3D}"/>
              </a:ext>
            </a:extLst>
          </p:cNvPr>
          <p:cNvSpPr/>
          <p:nvPr/>
        </p:nvSpPr>
        <p:spPr>
          <a:xfrm>
            <a:off x="6655375" y="242071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CD869E9-A099-417F-8DB6-78A6151C9945}"/>
              </a:ext>
            </a:extLst>
          </p:cNvPr>
          <p:cNvSpPr/>
          <p:nvPr/>
        </p:nvSpPr>
        <p:spPr>
          <a:xfrm>
            <a:off x="6655374" y="449175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0A6DDC-D304-419C-9232-7618231A158C}"/>
              </a:ext>
            </a:extLst>
          </p:cNvPr>
          <p:cNvSpPr/>
          <p:nvPr/>
        </p:nvSpPr>
        <p:spPr>
          <a:xfrm>
            <a:off x="6759255" y="1020006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아두이노</a:t>
            </a:r>
            <a:r>
              <a:rPr lang="ko-KR" altLang="en-US" sz="1100" dirty="0">
                <a:solidFill>
                  <a:schemeClr val="tx1"/>
                </a:solidFill>
              </a:rPr>
              <a:t> 금고에서 비정상적인 접근이나 심한 충돌이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생길경우</a:t>
            </a:r>
            <a:r>
              <a:rPr lang="ko-KR" altLang="en-US" sz="1100" dirty="0">
                <a:solidFill>
                  <a:schemeClr val="tx1"/>
                </a:solidFill>
              </a:rPr>
              <a:t> 카메라 모듈을 통해서 사진을 찍어서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저장합니다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09B302-79AF-43A4-8B95-A1506DCE40BB}"/>
              </a:ext>
            </a:extLst>
          </p:cNvPr>
          <p:cNvSpPr/>
          <p:nvPr/>
        </p:nvSpPr>
        <p:spPr>
          <a:xfrm>
            <a:off x="6730624" y="3097112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아두이노가</a:t>
            </a:r>
            <a:r>
              <a:rPr lang="ko-KR" altLang="en-US" sz="1100" dirty="0">
                <a:solidFill>
                  <a:schemeClr val="tx1"/>
                </a:solidFill>
              </a:rPr>
              <a:t> 생성한 </a:t>
            </a:r>
            <a:r>
              <a:rPr lang="en-US" altLang="ko-KR" sz="1100" dirty="0">
                <a:solidFill>
                  <a:schemeClr val="tx1"/>
                </a:solidFill>
              </a:rPr>
              <a:t>WEB </a:t>
            </a:r>
            <a:r>
              <a:rPr lang="ko-KR" altLang="en-US" sz="1100" dirty="0">
                <a:solidFill>
                  <a:schemeClr val="tx1"/>
                </a:solidFill>
              </a:rPr>
              <a:t>사이트의 </a:t>
            </a:r>
            <a:r>
              <a:rPr lang="en-US" altLang="ko-KR" sz="1100" dirty="0">
                <a:solidFill>
                  <a:schemeClr val="tx1"/>
                </a:solidFill>
              </a:rPr>
              <a:t>IMG </a:t>
            </a:r>
            <a:r>
              <a:rPr lang="ko-KR" altLang="en-US" sz="1100" dirty="0">
                <a:solidFill>
                  <a:schemeClr val="tx1"/>
                </a:solidFill>
              </a:rPr>
              <a:t>부분을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크롤링해서 내부 저장소에 저장합니다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 err="1">
                <a:solidFill>
                  <a:schemeClr val="tx1"/>
                </a:solidFill>
              </a:rPr>
              <a:t>아두이노</a:t>
            </a:r>
            <a:r>
              <a:rPr lang="ko-KR" altLang="en-US" sz="1100" dirty="0">
                <a:solidFill>
                  <a:schemeClr val="tx1"/>
                </a:solidFill>
              </a:rPr>
              <a:t> 부분의 사진 파일 </a:t>
            </a:r>
            <a:r>
              <a:rPr lang="en-US" altLang="ko-KR" sz="1100" dirty="0">
                <a:solidFill>
                  <a:schemeClr val="tx1"/>
                </a:solidFill>
              </a:rPr>
              <a:t>CLEAR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563BDE-6E62-492A-8A5B-9AF320E9752E}"/>
              </a:ext>
            </a:extLst>
          </p:cNvPr>
          <p:cNvSpPr/>
          <p:nvPr/>
        </p:nvSpPr>
        <p:spPr>
          <a:xfrm>
            <a:off x="6730624" y="5158432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저장된 폴더에서 </a:t>
            </a:r>
            <a:r>
              <a:rPr lang="en-US" altLang="ko-KR" sz="1100" dirty="0">
                <a:solidFill>
                  <a:schemeClr val="tx1"/>
                </a:solidFill>
              </a:rPr>
              <a:t>IMG</a:t>
            </a:r>
            <a:r>
              <a:rPr lang="ko-KR" altLang="en-US" sz="1100" dirty="0">
                <a:solidFill>
                  <a:schemeClr val="tx1"/>
                </a:solidFill>
              </a:rPr>
              <a:t>를 불러와 </a:t>
            </a:r>
            <a:r>
              <a:rPr lang="en-US" altLang="ko-KR" sz="1100" dirty="0">
                <a:solidFill>
                  <a:schemeClr val="tx1"/>
                </a:solidFill>
              </a:rPr>
              <a:t>WEB</a:t>
            </a:r>
            <a:r>
              <a:rPr lang="ko-KR" altLang="en-US" sz="1100" dirty="0">
                <a:solidFill>
                  <a:schemeClr val="tx1"/>
                </a:solidFill>
              </a:rPr>
              <a:t>으로 출력해줍니다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32B153-2328-471C-80C4-C6149FAECBAA}"/>
              </a:ext>
            </a:extLst>
          </p:cNvPr>
          <p:cNvCxnSpPr>
            <a:cxnSpLocks/>
          </p:cNvCxnSpPr>
          <p:nvPr/>
        </p:nvCxnSpPr>
        <p:spPr>
          <a:xfrm flipH="1">
            <a:off x="9105592" y="2420714"/>
            <a:ext cx="1" cy="604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590FCE4-FD4F-4E5B-8118-DD667A40E90F}"/>
              </a:ext>
            </a:extLst>
          </p:cNvPr>
          <p:cNvCxnSpPr>
            <a:cxnSpLocks/>
          </p:cNvCxnSpPr>
          <p:nvPr/>
        </p:nvCxnSpPr>
        <p:spPr>
          <a:xfrm flipH="1">
            <a:off x="9101649" y="4402275"/>
            <a:ext cx="1" cy="604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661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카메라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1459B0-1FA2-48C0-B78D-81CC7872D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36" y="1517175"/>
            <a:ext cx="11218127" cy="459824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512D82-01F9-453E-A3D7-3664316DF112}"/>
              </a:ext>
            </a:extLst>
          </p:cNvPr>
          <p:cNvSpPr/>
          <p:nvPr/>
        </p:nvSpPr>
        <p:spPr>
          <a:xfrm>
            <a:off x="704868" y="2549891"/>
            <a:ext cx="10747434" cy="343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C055B0-D5FE-4C67-B419-7DFAAE617C76}"/>
              </a:ext>
            </a:extLst>
          </p:cNvPr>
          <p:cNvCxnSpPr>
            <a:cxnSpLocks/>
          </p:cNvCxnSpPr>
          <p:nvPr/>
        </p:nvCxnSpPr>
        <p:spPr>
          <a:xfrm flipH="1">
            <a:off x="7002967" y="3639856"/>
            <a:ext cx="578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DE3FA8-986A-4F6B-9340-F0062FDCD6D7}"/>
              </a:ext>
            </a:extLst>
          </p:cNvPr>
          <p:cNvSpPr/>
          <p:nvPr/>
        </p:nvSpPr>
        <p:spPr>
          <a:xfrm>
            <a:off x="7423498" y="2899573"/>
            <a:ext cx="1497478" cy="9228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아두이노에서</a:t>
            </a:r>
            <a:r>
              <a:rPr lang="ko-KR" altLang="en-US" sz="1100" dirty="0">
                <a:solidFill>
                  <a:schemeClr val="tx1"/>
                </a:solidFill>
              </a:rPr>
              <a:t> 찍은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사진 파일을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보여줍니다</a:t>
            </a:r>
          </a:p>
        </p:txBody>
      </p:sp>
    </p:spTree>
    <p:extLst>
      <p:ext uri="{BB962C8B-B14F-4D97-AF65-F5344CB8AC3E}">
        <p14:creationId xmlns:p14="http://schemas.microsoft.com/office/powerpoint/2010/main" val="6048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게시판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435403" y="2353953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H="1" flipV="1">
            <a:off x="1248458" y="2888365"/>
            <a:ext cx="10934" cy="22867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1259392" y="3260231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67DC0D-46F1-4FF6-8283-1536324D3E13}"/>
              </a:ext>
            </a:extLst>
          </p:cNvPr>
          <p:cNvSpPr/>
          <p:nvPr/>
        </p:nvSpPr>
        <p:spPr>
          <a:xfrm>
            <a:off x="1731214" y="302558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3FEB0B-2606-4EF9-9296-45750041F516}"/>
              </a:ext>
            </a:extLst>
          </p:cNvPr>
          <p:cNvCxnSpPr>
            <a:cxnSpLocks/>
          </p:cNvCxnSpPr>
          <p:nvPr/>
        </p:nvCxnSpPr>
        <p:spPr>
          <a:xfrm>
            <a:off x="1248458" y="5167906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F836FB9-2D76-492D-9ECD-5A3287557E07}"/>
              </a:ext>
            </a:extLst>
          </p:cNvPr>
          <p:cNvSpPr/>
          <p:nvPr/>
        </p:nvSpPr>
        <p:spPr>
          <a:xfrm>
            <a:off x="340055" y="2286970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072271B-DEC0-467E-9DD9-163E1E2BCD87}"/>
              </a:ext>
            </a:extLst>
          </p:cNvPr>
          <p:cNvSpPr/>
          <p:nvPr/>
        </p:nvSpPr>
        <p:spPr>
          <a:xfrm>
            <a:off x="1731214" y="4896822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 게시판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342ECCD-9E02-4EB9-B884-179E7E8CC81A}"/>
              </a:ext>
            </a:extLst>
          </p:cNvPr>
          <p:cNvSpPr/>
          <p:nvPr/>
        </p:nvSpPr>
        <p:spPr>
          <a:xfrm>
            <a:off x="340055" y="1333394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15C2FD0-9D20-463A-90ED-25EABB193164}"/>
              </a:ext>
            </a:extLst>
          </p:cNvPr>
          <p:cNvSpPr/>
          <p:nvPr/>
        </p:nvSpPr>
        <p:spPr>
          <a:xfrm>
            <a:off x="2145020" y="1333394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E02BA-766A-4C6A-98D5-2C11F948CC72}"/>
              </a:ext>
            </a:extLst>
          </p:cNvPr>
          <p:cNvSpPr/>
          <p:nvPr/>
        </p:nvSpPr>
        <p:spPr>
          <a:xfrm>
            <a:off x="4039004" y="4651927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 작성 수정 삭제 조회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0E8E9C-A2C4-4767-8D0F-FDC21B3033AC}"/>
              </a:ext>
            </a:extLst>
          </p:cNvPr>
          <p:cNvSpPr/>
          <p:nvPr/>
        </p:nvSpPr>
        <p:spPr>
          <a:xfrm>
            <a:off x="4039004" y="3993763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작성   수정 삭제 목록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AB6DE6-0418-44BD-958D-8934D9955407}"/>
              </a:ext>
            </a:extLst>
          </p:cNvPr>
          <p:cNvSpPr/>
          <p:nvPr/>
        </p:nvSpPr>
        <p:spPr>
          <a:xfrm>
            <a:off x="4039004" y="3307664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 파일 추가 수정 삭제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2A8D32B-78A6-4873-9F22-578558A7296D}"/>
              </a:ext>
            </a:extLst>
          </p:cNvPr>
          <p:cNvCxnSpPr>
            <a:cxnSpLocks/>
          </p:cNvCxnSpPr>
          <p:nvPr/>
        </p:nvCxnSpPr>
        <p:spPr>
          <a:xfrm>
            <a:off x="3479872" y="4212711"/>
            <a:ext cx="5591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ECD040-2CF9-4D70-8D9F-B40A9DC4ABE0}"/>
              </a:ext>
            </a:extLst>
          </p:cNvPr>
          <p:cNvCxnSpPr>
            <a:cxnSpLocks/>
          </p:cNvCxnSpPr>
          <p:nvPr/>
        </p:nvCxnSpPr>
        <p:spPr>
          <a:xfrm>
            <a:off x="3479872" y="4913537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67874FE-D423-4E26-ABD9-84BD1D2EB256}"/>
              </a:ext>
            </a:extLst>
          </p:cNvPr>
          <p:cNvCxnSpPr>
            <a:cxnSpLocks/>
          </p:cNvCxnSpPr>
          <p:nvPr/>
        </p:nvCxnSpPr>
        <p:spPr>
          <a:xfrm>
            <a:off x="3472801" y="3571985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BD47DC7-13F5-4FD6-BDB2-6D9DA253DED2}"/>
              </a:ext>
            </a:extLst>
          </p:cNvPr>
          <p:cNvCxnSpPr>
            <a:cxnSpLocks/>
          </p:cNvCxnSpPr>
          <p:nvPr/>
        </p:nvCxnSpPr>
        <p:spPr>
          <a:xfrm flipV="1">
            <a:off x="3479872" y="3569275"/>
            <a:ext cx="0" cy="1344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CEA2C-853B-44D1-A41C-7EAEBA3A3B00}"/>
              </a:ext>
            </a:extLst>
          </p:cNvPr>
          <p:cNvSpPr/>
          <p:nvPr/>
        </p:nvSpPr>
        <p:spPr>
          <a:xfrm>
            <a:off x="6521488" y="257761"/>
            <a:ext cx="4889031" cy="62226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BFC2993-1A79-4DCA-A0EB-A62CBAA1E661}"/>
              </a:ext>
            </a:extLst>
          </p:cNvPr>
          <p:cNvSpPr/>
          <p:nvPr/>
        </p:nvSpPr>
        <p:spPr>
          <a:xfrm>
            <a:off x="6655375" y="242071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 게시판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D1A7EBB-912E-4AA6-98C2-F1866BB9E661}"/>
              </a:ext>
            </a:extLst>
          </p:cNvPr>
          <p:cNvSpPr/>
          <p:nvPr/>
        </p:nvSpPr>
        <p:spPr>
          <a:xfrm>
            <a:off x="6655374" y="449175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기타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E64D9A-A42B-4FAE-B14B-4CA20E1613DB}"/>
              </a:ext>
            </a:extLst>
          </p:cNvPr>
          <p:cNvSpPr/>
          <p:nvPr/>
        </p:nvSpPr>
        <p:spPr>
          <a:xfrm>
            <a:off x="6759255" y="1020006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관리자만 글을 </a:t>
            </a:r>
            <a:r>
              <a:rPr lang="ko-KR" altLang="en-US" sz="1100" dirty="0" err="1">
                <a:solidFill>
                  <a:schemeClr val="tx1"/>
                </a:solidFill>
              </a:rPr>
              <a:t>쓸수</a:t>
            </a:r>
            <a:r>
              <a:rPr lang="ko-KR" altLang="en-US" sz="1100" dirty="0">
                <a:solidFill>
                  <a:schemeClr val="tx1"/>
                </a:solidFill>
              </a:rPr>
              <a:t> 있게 구현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전반적인 공지사항을 쓸 수 있도록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구성했습니다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1C551D-9B97-47A2-8425-2E479C13EFA9}"/>
              </a:ext>
            </a:extLst>
          </p:cNvPr>
          <p:cNvSpPr/>
          <p:nvPr/>
        </p:nvSpPr>
        <p:spPr>
          <a:xfrm>
            <a:off x="6730624" y="3097112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기타 자유롭게 사용할 수 있도록 구현한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게시판입니다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32293A-5692-4539-A75B-18B60DA04B26}"/>
              </a:ext>
            </a:extLst>
          </p:cNvPr>
          <p:cNvSpPr/>
          <p:nvPr/>
        </p:nvSpPr>
        <p:spPr>
          <a:xfrm>
            <a:off x="6730624" y="5158432"/>
            <a:ext cx="4339669" cy="1203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댓글과 사진첨부를 가능하게 구현했습니다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ACA561D-78DC-4571-91CA-57128586155A}"/>
              </a:ext>
            </a:extLst>
          </p:cNvPr>
          <p:cNvSpPr/>
          <p:nvPr/>
        </p:nvSpPr>
        <p:spPr>
          <a:xfrm>
            <a:off x="6655373" y="35350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44360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F77D1D-2A71-4290-91B6-21105E5E4679}"/>
              </a:ext>
            </a:extLst>
          </p:cNvPr>
          <p:cNvSpPr txBox="1"/>
          <p:nvPr/>
        </p:nvSpPr>
        <p:spPr>
          <a:xfrm>
            <a:off x="95250" y="219075"/>
            <a:ext cx="42837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II. </a:t>
            </a:r>
            <a:r>
              <a:rPr lang="ko-KR" altLang="en-US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시스템 구성도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7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69938BCE-A0A9-4A88-8A16-D5469FCD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709" y="4379485"/>
            <a:ext cx="1020171" cy="12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EDDBA4DE-8A78-42E6-9A89-B9B5E2AD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172" y="5645928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F16399B-A593-4BA4-8D54-44842F32F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97" y="1464904"/>
            <a:ext cx="1127439" cy="1126338"/>
          </a:xfrm>
          <a:prstGeom prst="rect">
            <a:avLst/>
          </a:prstGeom>
        </p:spPr>
      </p:pic>
      <p:pic>
        <p:nvPicPr>
          <p:cNvPr id="33" name="Picture 4" descr="ì¹ ìë²ì ëí ì´ë¯¸ì§ ê²ìê²°ê³¼">
            <a:extLst>
              <a:ext uri="{FF2B5EF4-FFF2-40B4-BE49-F238E27FC236}">
                <a16:creationId xmlns:a16="http://schemas.microsoft.com/office/drawing/2014/main" id="{611BF0E9-09B5-4045-93D2-DA9069D5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400" y="1101941"/>
            <a:ext cx="1533037" cy="1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A1AA7BFB-D233-498E-AF34-2708B6DF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90" y="3986160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4B343D-A07F-4286-8A57-B275FB5A4CCA}"/>
              </a:ext>
            </a:extLst>
          </p:cNvPr>
          <p:cNvSpPr txBox="1"/>
          <p:nvPr/>
        </p:nvSpPr>
        <p:spPr>
          <a:xfrm>
            <a:off x="10614211" y="3821714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ESP8266 UNO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(+)</a:t>
            </a:r>
          </a:p>
          <a:p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와이파이 모듈</a:t>
            </a:r>
            <a:endParaRPr lang="en-US" altLang="ko-KR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카메라 모듈</a:t>
            </a:r>
            <a:endParaRPr lang="en-US" altLang="ko-KR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압력센서</a:t>
            </a:r>
            <a:endParaRPr lang="en-US" altLang="ko-KR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D67D7D-3E2B-4709-B20C-23EF2C761DF1}"/>
              </a:ext>
            </a:extLst>
          </p:cNvPr>
          <p:cNvSpPr txBox="1"/>
          <p:nvPr/>
        </p:nvSpPr>
        <p:spPr>
          <a:xfrm>
            <a:off x="10676048" y="5646435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Genuino</a:t>
            </a:r>
            <a:r>
              <a:rPr lang="en-US" altLang="ko-KR" sz="14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UNO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(+)</a:t>
            </a:r>
          </a:p>
          <a:p>
            <a:r>
              <a:rPr lang="ko-KR" altLang="en-US" sz="1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서보</a:t>
            </a:r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모터</a:t>
            </a:r>
            <a:endParaRPr lang="en-US" altLang="ko-KR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3D74C90-9FB4-440A-89E4-F509131D45FA}"/>
              </a:ext>
            </a:extLst>
          </p:cNvPr>
          <p:cNvCxnSpPr>
            <a:cxnSpLocks/>
          </p:cNvCxnSpPr>
          <p:nvPr/>
        </p:nvCxnSpPr>
        <p:spPr>
          <a:xfrm flipV="1">
            <a:off x="9731738" y="2510120"/>
            <a:ext cx="0" cy="123858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DB510EB-BC9C-4009-8C06-3D135C1AFC34}"/>
              </a:ext>
            </a:extLst>
          </p:cNvPr>
          <p:cNvSpPr/>
          <p:nvPr/>
        </p:nvSpPr>
        <p:spPr>
          <a:xfrm>
            <a:off x="8928832" y="1667877"/>
            <a:ext cx="1515043" cy="707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웹서버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사진 촬영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E8B674B-A22B-49E0-A704-3C65B33B3B42}"/>
              </a:ext>
            </a:extLst>
          </p:cNvPr>
          <p:cNvCxnSpPr>
            <a:cxnSpLocks/>
          </p:cNvCxnSpPr>
          <p:nvPr/>
        </p:nvCxnSpPr>
        <p:spPr>
          <a:xfrm flipV="1">
            <a:off x="3836918" y="3248139"/>
            <a:ext cx="0" cy="100113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3069AFF-6E0E-4B09-B487-95C39206388A}"/>
              </a:ext>
            </a:extLst>
          </p:cNvPr>
          <p:cNvCxnSpPr>
            <a:cxnSpLocks/>
          </p:cNvCxnSpPr>
          <p:nvPr/>
        </p:nvCxnSpPr>
        <p:spPr>
          <a:xfrm>
            <a:off x="3487293" y="3325907"/>
            <a:ext cx="0" cy="92336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DF68F3D-DFE2-4B4D-A200-B5A18A577B42}"/>
              </a:ext>
            </a:extLst>
          </p:cNvPr>
          <p:cNvCxnSpPr>
            <a:cxnSpLocks/>
          </p:cNvCxnSpPr>
          <p:nvPr/>
        </p:nvCxnSpPr>
        <p:spPr>
          <a:xfrm>
            <a:off x="1544576" y="1824539"/>
            <a:ext cx="120758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B983A19-9223-4B74-8F34-88981C9EF5C9}"/>
              </a:ext>
            </a:extLst>
          </p:cNvPr>
          <p:cNvCxnSpPr>
            <a:cxnSpLocks/>
          </p:cNvCxnSpPr>
          <p:nvPr/>
        </p:nvCxnSpPr>
        <p:spPr>
          <a:xfrm flipH="1">
            <a:off x="1564380" y="2098902"/>
            <a:ext cx="1187784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2C2C5B8-CC04-444C-9128-E1C5D5A2E004}"/>
              </a:ext>
            </a:extLst>
          </p:cNvPr>
          <p:cNvCxnSpPr>
            <a:cxnSpLocks/>
          </p:cNvCxnSpPr>
          <p:nvPr/>
        </p:nvCxnSpPr>
        <p:spPr>
          <a:xfrm>
            <a:off x="4894729" y="1923151"/>
            <a:ext cx="871762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FC98BF-DAB3-4F9B-99BD-527F0FD27A42}"/>
              </a:ext>
            </a:extLst>
          </p:cNvPr>
          <p:cNvCxnSpPr>
            <a:cxnSpLocks/>
          </p:cNvCxnSpPr>
          <p:nvPr/>
        </p:nvCxnSpPr>
        <p:spPr>
          <a:xfrm flipH="1">
            <a:off x="4921364" y="2197514"/>
            <a:ext cx="81158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A333526-BFC4-41CA-AA2E-7945CF39B9F9}"/>
              </a:ext>
            </a:extLst>
          </p:cNvPr>
          <p:cNvCxnSpPr/>
          <p:nvPr/>
        </p:nvCxnSpPr>
        <p:spPr>
          <a:xfrm flipH="1">
            <a:off x="7537210" y="2021763"/>
            <a:ext cx="1183341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98276B8-CF15-4F0C-AEBF-0A5CF566418F}"/>
              </a:ext>
            </a:extLst>
          </p:cNvPr>
          <p:cNvCxnSpPr>
            <a:cxnSpLocks/>
          </p:cNvCxnSpPr>
          <p:nvPr/>
        </p:nvCxnSpPr>
        <p:spPr>
          <a:xfrm flipV="1">
            <a:off x="4610295" y="4866208"/>
            <a:ext cx="4390269" cy="20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3BA0833D-E8D6-40B1-B0BB-274815D0D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2" y="1277825"/>
            <a:ext cx="1015659" cy="1257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B7D30-A6A1-423D-8643-399F3089DF15}"/>
              </a:ext>
            </a:extLst>
          </p:cNvPr>
          <p:cNvSpPr txBox="1"/>
          <p:nvPr/>
        </p:nvSpPr>
        <p:spPr>
          <a:xfrm>
            <a:off x="471833" y="2535197"/>
            <a:ext cx="101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NFC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리더기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E27153-24EB-4869-849D-836E5A957D5C}"/>
              </a:ext>
            </a:extLst>
          </p:cNvPr>
          <p:cNvSpPr txBox="1"/>
          <p:nvPr/>
        </p:nvSpPr>
        <p:spPr>
          <a:xfrm>
            <a:off x="3367490" y="2948649"/>
            <a:ext cx="1015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서버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EB08CD3-4763-4626-98F6-3DF995945941}"/>
              </a:ext>
            </a:extLst>
          </p:cNvPr>
          <p:cNvSpPr/>
          <p:nvPr/>
        </p:nvSpPr>
        <p:spPr>
          <a:xfrm>
            <a:off x="1736157" y="2218801"/>
            <a:ext cx="861483" cy="4130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atin typeface="휴먼모음T" panose="02030504000101010101" pitchFamily="18" charset="-127"/>
                <a:ea typeface="휴먼모음T" panose="02030504000101010101" pitchFamily="18" charset="-127"/>
              </a:rPr>
              <a:t>인증 요청</a:t>
            </a:r>
            <a:endParaRPr lang="ko-KR" altLang="en-US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8A1F2C4-CA6D-431E-A106-47A0C84A5449}"/>
              </a:ext>
            </a:extLst>
          </p:cNvPr>
          <p:cNvSpPr/>
          <p:nvPr/>
        </p:nvSpPr>
        <p:spPr>
          <a:xfrm>
            <a:off x="5745617" y="5000431"/>
            <a:ext cx="1315258" cy="69491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TCP 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소켓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WiFi</a:t>
            </a:r>
            <a:r>
              <a:rPr lang="en-US" altLang="ko-KR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보관함 개폐</a:t>
            </a:r>
            <a:r>
              <a:rPr lang="en-US" altLang="ko-KR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83C3BEE-FCAA-4049-A45D-434C2EB126DC}"/>
              </a:ext>
            </a:extLst>
          </p:cNvPr>
          <p:cNvSpPr/>
          <p:nvPr/>
        </p:nvSpPr>
        <p:spPr>
          <a:xfrm>
            <a:off x="2534507" y="3596887"/>
            <a:ext cx="871762" cy="3892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제공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FC00F8F-6EBD-4915-BED3-1128718565C7}"/>
              </a:ext>
            </a:extLst>
          </p:cNvPr>
          <p:cNvSpPr/>
          <p:nvPr/>
        </p:nvSpPr>
        <p:spPr>
          <a:xfrm>
            <a:off x="1707793" y="1303675"/>
            <a:ext cx="900958" cy="4268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인증 결과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E06183A-3FD0-497C-B96E-959FF05E9094}"/>
              </a:ext>
            </a:extLst>
          </p:cNvPr>
          <p:cNvSpPr/>
          <p:nvPr/>
        </p:nvSpPr>
        <p:spPr>
          <a:xfrm>
            <a:off x="4861191" y="1327802"/>
            <a:ext cx="871762" cy="3892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제공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144BF53-5D60-485A-83F9-5AF7CB51514F}"/>
              </a:ext>
            </a:extLst>
          </p:cNvPr>
          <p:cNvSpPr/>
          <p:nvPr/>
        </p:nvSpPr>
        <p:spPr>
          <a:xfrm>
            <a:off x="3986801" y="3576743"/>
            <a:ext cx="871762" cy="4856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 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44F83AA2-F547-4CF7-92C6-05B0B8CDCCA2}"/>
              </a:ext>
            </a:extLst>
          </p:cNvPr>
          <p:cNvSpPr/>
          <p:nvPr/>
        </p:nvSpPr>
        <p:spPr>
          <a:xfrm>
            <a:off x="4906297" y="2375649"/>
            <a:ext cx="871762" cy="4856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 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9F62F65-BE7A-4869-B218-A9560B6D33CB}"/>
              </a:ext>
            </a:extLst>
          </p:cNvPr>
          <p:cNvSpPr/>
          <p:nvPr/>
        </p:nvSpPr>
        <p:spPr>
          <a:xfrm>
            <a:off x="7556408" y="1327802"/>
            <a:ext cx="1127439" cy="53471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촬영한 사진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전송 및 처리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F02D6D1-96B8-4D78-B0BF-C67E472F0BFB}"/>
              </a:ext>
            </a:extLst>
          </p:cNvPr>
          <p:cNvSpPr/>
          <p:nvPr/>
        </p:nvSpPr>
        <p:spPr>
          <a:xfrm>
            <a:off x="9792139" y="2974619"/>
            <a:ext cx="1303471" cy="54704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웹서버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작성 및 운용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4157D8-E427-4DCE-B018-2DD1460C60FA}"/>
              </a:ext>
            </a:extLst>
          </p:cNvPr>
          <p:cNvSpPr txBox="1"/>
          <p:nvPr/>
        </p:nvSpPr>
        <p:spPr>
          <a:xfrm>
            <a:off x="3213700" y="5695348"/>
            <a:ext cx="109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안드로이드 </a:t>
            </a:r>
            <a:endParaRPr lang="en-US" altLang="ko-KR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애플리케이션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49A8E5-3D1D-42D9-B0C6-F65599E0A60A}"/>
              </a:ext>
            </a:extLst>
          </p:cNvPr>
          <p:cNvSpPr txBox="1"/>
          <p:nvPr/>
        </p:nvSpPr>
        <p:spPr>
          <a:xfrm>
            <a:off x="6078739" y="2693063"/>
            <a:ext cx="1296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웹 애플리케이션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DC30E7-5407-4D0E-858C-C759CCAF6012}"/>
              </a:ext>
            </a:extLst>
          </p:cNvPr>
          <p:cNvSpPr txBox="1"/>
          <p:nvPr/>
        </p:nvSpPr>
        <p:spPr>
          <a:xfrm>
            <a:off x="8146795" y="5953499"/>
            <a:ext cx="109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보관함 </a:t>
            </a:r>
            <a:endParaRPr lang="en-US" altLang="ko-KR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형태의 </a:t>
            </a:r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H/W</a:t>
            </a:r>
            <a:endParaRPr lang="ko-KR" altLang="en-US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86B99B-C10C-4C95-9558-405ADEC0BB6E}"/>
              </a:ext>
            </a:extLst>
          </p:cNvPr>
          <p:cNvCxnSpPr>
            <a:cxnSpLocks/>
          </p:cNvCxnSpPr>
          <p:nvPr/>
        </p:nvCxnSpPr>
        <p:spPr>
          <a:xfrm>
            <a:off x="9862008" y="5000431"/>
            <a:ext cx="0" cy="559067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AEEDBDE-1806-4E01-B1D7-07CA19200A03}"/>
              </a:ext>
            </a:extLst>
          </p:cNvPr>
          <p:cNvSpPr/>
          <p:nvPr/>
        </p:nvSpPr>
        <p:spPr>
          <a:xfrm>
            <a:off x="9950525" y="5132170"/>
            <a:ext cx="986698" cy="32979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휴먼모음T" panose="02030504000101010101" pitchFamily="18" charset="-127"/>
                <a:ea typeface="휴먼모음T" panose="02030504000101010101" pitchFamily="18" charset="-127"/>
              </a:rPr>
              <a:t>UART 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A6B5C35-C63E-4E7E-9730-427FD58AE403}"/>
              </a:ext>
            </a:extLst>
          </p:cNvPr>
          <p:cNvSpPr/>
          <p:nvPr/>
        </p:nvSpPr>
        <p:spPr>
          <a:xfrm>
            <a:off x="49398" y="5046068"/>
            <a:ext cx="2485109" cy="17348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공용 서버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웹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안드로이드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보관함 </a:t>
            </a: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H/W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아두이노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보드 </a:t>
            </a:r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*2+NFC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리더기</a:t>
            </a:r>
            <a:r>
              <a:rPr lang="en-US" altLang="ko-KR" sz="13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D0D9F59-B334-4CDC-8D41-1994847CE8B8}"/>
              </a:ext>
            </a:extLst>
          </p:cNvPr>
          <p:cNvSpPr/>
          <p:nvPr/>
        </p:nvSpPr>
        <p:spPr>
          <a:xfrm>
            <a:off x="32458" y="4738291"/>
            <a:ext cx="1324033" cy="3308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구성 요소</a:t>
            </a:r>
          </a:p>
        </p:txBody>
      </p:sp>
    </p:spTree>
    <p:extLst>
      <p:ext uri="{BB962C8B-B14F-4D97-AF65-F5344CB8AC3E}">
        <p14:creationId xmlns:p14="http://schemas.microsoft.com/office/powerpoint/2010/main" val="76973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1C26C2-9830-4FC0-8F9B-5526555A6E33}"/>
              </a:ext>
            </a:extLst>
          </p:cNvPr>
          <p:cNvSpPr txBox="1"/>
          <p:nvPr/>
        </p:nvSpPr>
        <p:spPr>
          <a:xfrm>
            <a:off x="554207" y="196381"/>
            <a:ext cx="3282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DB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전체 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ER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다이어그램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9F8305F-D9AE-4446-B5FC-E1CBA0776082}"/>
              </a:ext>
            </a:extLst>
          </p:cNvPr>
          <p:cNvCxnSpPr>
            <a:cxnSpLocks/>
          </p:cNvCxnSpPr>
          <p:nvPr/>
        </p:nvCxnSpPr>
        <p:spPr>
          <a:xfrm>
            <a:off x="563732" y="24695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A099969-9E22-49E9-A309-0782B7DC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2" y="914516"/>
            <a:ext cx="11121120" cy="56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8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161F6-3258-477B-85B5-A9BC15E2E685}"/>
              </a:ext>
            </a:extLst>
          </p:cNvPr>
          <p:cNvSpPr txBox="1"/>
          <p:nvPr/>
        </p:nvSpPr>
        <p:spPr>
          <a:xfrm>
            <a:off x="95250" y="219075"/>
            <a:ext cx="42837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III. Android Application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CB3E74A-5BFA-4A3D-AC70-A63DC6581F42}"/>
              </a:ext>
            </a:extLst>
          </p:cNvPr>
          <p:cNvSpPr/>
          <p:nvPr/>
        </p:nvSpPr>
        <p:spPr>
          <a:xfrm>
            <a:off x="6106549" y="240920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0355F1-A952-4966-8E13-4D4DAD3CE955}"/>
              </a:ext>
            </a:extLst>
          </p:cNvPr>
          <p:cNvSpPr/>
          <p:nvPr/>
        </p:nvSpPr>
        <p:spPr>
          <a:xfrm>
            <a:off x="4966991" y="138403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5297825-7A9F-4D3C-B483-84F6579E8D9C}"/>
              </a:ext>
            </a:extLst>
          </p:cNvPr>
          <p:cNvSpPr/>
          <p:nvPr/>
        </p:nvSpPr>
        <p:spPr>
          <a:xfrm>
            <a:off x="7253701" y="139483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5197E9F-6FE1-4968-AC1B-891F47A80F36}"/>
              </a:ext>
            </a:extLst>
          </p:cNvPr>
          <p:cNvSpPr/>
          <p:nvPr/>
        </p:nvSpPr>
        <p:spPr>
          <a:xfrm>
            <a:off x="6106550" y="384690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</a:t>
            </a:r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엑티비티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89227A-2D0B-4DB1-B5D5-4285CDCC8CCD}"/>
              </a:ext>
            </a:extLst>
          </p:cNvPr>
          <p:cNvSpPr/>
          <p:nvPr/>
        </p:nvSpPr>
        <p:spPr>
          <a:xfrm>
            <a:off x="4263509" y="3477041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B858B9-8476-4637-A68A-CAC85CA1198C}"/>
              </a:ext>
            </a:extLst>
          </p:cNvPr>
          <p:cNvSpPr/>
          <p:nvPr/>
        </p:nvSpPr>
        <p:spPr>
          <a:xfrm>
            <a:off x="7982343" y="4280005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2E0F38-1E3A-4997-8DF2-C87FC31AEF0E}"/>
              </a:ext>
            </a:extLst>
          </p:cNvPr>
          <p:cNvSpPr/>
          <p:nvPr/>
        </p:nvSpPr>
        <p:spPr>
          <a:xfrm>
            <a:off x="7999503" y="3505808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물품 조회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EF8DF96-D479-4BB1-BFCC-B1DC6E831D3C}"/>
              </a:ext>
            </a:extLst>
          </p:cNvPr>
          <p:cNvSpPr/>
          <p:nvPr/>
        </p:nvSpPr>
        <p:spPr>
          <a:xfrm>
            <a:off x="4263509" y="4270152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 신청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D65D2E-4CBE-4E80-92FF-AF8B198EE584}"/>
              </a:ext>
            </a:extLst>
          </p:cNvPr>
          <p:cNvCxnSpPr>
            <a:cxnSpLocks/>
          </p:cNvCxnSpPr>
          <p:nvPr/>
        </p:nvCxnSpPr>
        <p:spPr>
          <a:xfrm>
            <a:off x="2760434" y="2995769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6700896-1A7C-46D4-AE9C-7187959FBD9A}"/>
              </a:ext>
            </a:extLst>
          </p:cNvPr>
          <p:cNvSpPr/>
          <p:nvPr/>
        </p:nvSpPr>
        <p:spPr>
          <a:xfrm>
            <a:off x="1985640" y="3508987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 게시판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489E46-331A-4587-91A2-1FB2A8FAD6BB}"/>
              </a:ext>
            </a:extLst>
          </p:cNvPr>
          <p:cNvSpPr/>
          <p:nvPr/>
        </p:nvSpPr>
        <p:spPr>
          <a:xfrm>
            <a:off x="1969743" y="243037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 사항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2D791DA-2AE8-48B0-AADE-D783EF3DCF9B}"/>
              </a:ext>
            </a:extLst>
          </p:cNvPr>
          <p:cNvSpPr/>
          <p:nvPr/>
        </p:nvSpPr>
        <p:spPr>
          <a:xfrm>
            <a:off x="10575567" y="2854931"/>
            <a:ext cx="1221984" cy="523220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 F C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19510B-33AD-422D-AE3A-7B4C492E5039}"/>
              </a:ext>
            </a:extLst>
          </p:cNvPr>
          <p:cNvCxnSpPr>
            <a:cxnSpLocks/>
          </p:cNvCxnSpPr>
          <p:nvPr/>
        </p:nvCxnSpPr>
        <p:spPr>
          <a:xfrm flipV="1">
            <a:off x="11204382" y="3316743"/>
            <a:ext cx="0" cy="6007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1349860-B634-42A0-A84F-8DBF530E9B4E}"/>
              </a:ext>
            </a:extLst>
          </p:cNvPr>
          <p:cNvCxnSpPr>
            <a:cxnSpLocks/>
          </p:cNvCxnSpPr>
          <p:nvPr/>
        </p:nvCxnSpPr>
        <p:spPr>
          <a:xfrm>
            <a:off x="2776331" y="4786635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5ED2BB-11C1-495F-A17D-3F5D1663E5D9}"/>
              </a:ext>
            </a:extLst>
          </p:cNvPr>
          <p:cNvSpPr/>
          <p:nvPr/>
        </p:nvSpPr>
        <p:spPr>
          <a:xfrm>
            <a:off x="2001537" y="5299853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보관 신청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A0985F4-02F9-4801-A471-05D4A91D8F44}"/>
              </a:ext>
            </a:extLst>
          </p:cNvPr>
          <p:cNvSpPr/>
          <p:nvPr/>
        </p:nvSpPr>
        <p:spPr>
          <a:xfrm>
            <a:off x="1985640" y="4221241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수령 신청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AE2279E-4387-4D3A-ABF3-CADF826C6C49}"/>
              </a:ext>
            </a:extLst>
          </p:cNvPr>
          <p:cNvCxnSpPr>
            <a:cxnSpLocks/>
          </p:cNvCxnSpPr>
          <p:nvPr/>
        </p:nvCxnSpPr>
        <p:spPr>
          <a:xfrm>
            <a:off x="11204382" y="4482851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2D2CE28-5AE1-4BC3-BE9E-3D0BEC02AC37}"/>
              </a:ext>
            </a:extLst>
          </p:cNvPr>
          <p:cNvSpPr/>
          <p:nvPr/>
        </p:nvSpPr>
        <p:spPr>
          <a:xfrm>
            <a:off x="10429588" y="4996069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개인정보수정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5966E46-0D84-4829-AABA-4F07EE47A293}"/>
              </a:ext>
            </a:extLst>
          </p:cNvPr>
          <p:cNvSpPr/>
          <p:nvPr/>
        </p:nvSpPr>
        <p:spPr>
          <a:xfrm>
            <a:off x="10413691" y="3917457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열람 기록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3B2C95-C05C-4D37-9141-003FD497E9B1}"/>
              </a:ext>
            </a:extLst>
          </p:cNvPr>
          <p:cNvSpPr/>
          <p:nvPr/>
        </p:nvSpPr>
        <p:spPr>
          <a:xfrm>
            <a:off x="10429588" y="591810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페이지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08115F1-5CC5-42DD-AD17-86B686E5C1FB}"/>
              </a:ext>
            </a:extLst>
          </p:cNvPr>
          <p:cNvSpPr/>
          <p:nvPr/>
        </p:nvSpPr>
        <p:spPr>
          <a:xfrm>
            <a:off x="4183379" y="3389444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4C141F4-7C22-4AC6-B0D7-D8EA1D171DC8}"/>
              </a:ext>
            </a:extLst>
          </p:cNvPr>
          <p:cNvSpPr/>
          <p:nvPr/>
        </p:nvSpPr>
        <p:spPr>
          <a:xfrm>
            <a:off x="4168161" y="4168251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C348868-6682-4BDE-8EF0-B20F6FC49098}"/>
              </a:ext>
            </a:extLst>
          </p:cNvPr>
          <p:cNvSpPr/>
          <p:nvPr/>
        </p:nvSpPr>
        <p:spPr>
          <a:xfrm>
            <a:off x="7921317" y="3466786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991B136-9C5E-4839-BDB7-88850DFA42AA}"/>
              </a:ext>
            </a:extLst>
          </p:cNvPr>
          <p:cNvSpPr/>
          <p:nvPr/>
        </p:nvSpPr>
        <p:spPr>
          <a:xfrm>
            <a:off x="7886995" y="4179067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BE7214-FC85-4664-B921-B6A3812EE292}"/>
              </a:ext>
            </a:extLst>
          </p:cNvPr>
          <p:cNvCxnSpPr>
            <a:cxnSpLocks/>
          </p:cNvCxnSpPr>
          <p:nvPr/>
        </p:nvCxnSpPr>
        <p:spPr>
          <a:xfrm>
            <a:off x="10087503" y="4181163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F642CF9-00DD-4A9C-980B-B79BA5313B0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085685" y="5257679"/>
            <a:ext cx="343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E30B41-E3BE-4333-BC2B-944184BFCF9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630322" y="4541615"/>
            <a:ext cx="455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F32418-C4E2-4DB6-A40B-788F3E087A79}"/>
              </a:ext>
            </a:extLst>
          </p:cNvPr>
          <p:cNvCxnSpPr>
            <a:cxnSpLocks/>
          </p:cNvCxnSpPr>
          <p:nvPr/>
        </p:nvCxnSpPr>
        <p:spPr>
          <a:xfrm flipV="1">
            <a:off x="10085950" y="4174617"/>
            <a:ext cx="10537" cy="1068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1FB960C-E842-4F50-A208-A60CED99155B}"/>
              </a:ext>
            </a:extLst>
          </p:cNvPr>
          <p:cNvCxnSpPr>
            <a:cxnSpLocks/>
          </p:cNvCxnSpPr>
          <p:nvPr/>
        </p:nvCxnSpPr>
        <p:spPr>
          <a:xfrm>
            <a:off x="3954379" y="4541615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DCE51B-EBE2-4232-9F6F-7B86B5BFFB35}"/>
              </a:ext>
            </a:extLst>
          </p:cNvPr>
          <p:cNvCxnSpPr>
            <a:cxnSpLocks/>
          </p:cNvCxnSpPr>
          <p:nvPr/>
        </p:nvCxnSpPr>
        <p:spPr>
          <a:xfrm>
            <a:off x="3652300" y="5583742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495165E-DF4D-4654-B3AF-0568418621FD}"/>
              </a:ext>
            </a:extLst>
          </p:cNvPr>
          <p:cNvCxnSpPr>
            <a:cxnSpLocks/>
          </p:cNvCxnSpPr>
          <p:nvPr/>
        </p:nvCxnSpPr>
        <p:spPr>
          <a:xfrm>
            <a:off x="3629213" y="4419844"/>
            <a:ext cx="32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66C3D02-6C54-43C8-B9A1-3C14BD3C204A}"/>
              </a:ext>
            </a:extLst>
          </p:cNvPr>
          <p:cNvCxnSpPr>
            <a:cxnSpLocks/>
          </p:cNvCxnSpPr>
          <p:nvPr/>
        </p:nvCxnSpPr>
        <p:spPr>
          <a:xfrm flipV="1">
            <a:off x="3930961" y="4398873"/>
            <a:ext cx="19012" cy="1184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F030F03-14FA-4B45-BDD3-0356543047AB}"/>
              </a:ext>
            </a:extLst>
          </p:cNvPr>
          <p:cNvCxnSpPr>
            <a:cxnSpLocks/>
          </p:cNvCxnSpPr>
          <p:nvPr/>
        </p:nvCxnSpPr>
        <p:spPr>
          <a:xfrm>
            <a:off x="3929484" y="3753146"/>
            <a:ext cx="334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8BFD8ED-AEC5-4D4B-A592-E8416688F01A}"/>
              </a:ext>
            </a:extLst>
          </p:cNvPr>
          <p:cNvCxnSpPr>
            <a:cxnSpLocks/>
          </p:cNvCxnSpPr>
          <p:nvPr/>
        </p:nvCxnSpPr>
        <p:spPr>
          <a:xfrm>
            <a:off x="3656706" y="3855883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6FA8621-60C8-4EB0-9042-A2FD052E05FA}"/>
              </a:ext>
            </a:extLst>
          </p:cNvPr>
          <p:cNvCxnSpPr>
            <a:cxnSpLocks/>
          </p:cNvCxnSpPr>
          <p:nvPr/>
        </p:nvCxnSpPr>
        <p:spPr>
          <a:xfrm>
            <a:off x="3633619" y="2691985"/>
            <a:ext cx="32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8DE2BBE-C9CE-4BB2-86BA-5A91B6FF138B}"/>
              </a:ext>
            </a:extLst>
          </p:cNvPr>
          <p:cNvCxnSpPr>
            <a:cxnSpLocks/>
          </p:cNvCxnSpPr>
          <p:nvPr/>
        </p:nvCxnSpPr>
        <p:spPr>
          <a:xfrm flipV="1">
            <a:off x="3935367" y="2671014"/>
            <a:ext cx="19012" cy="118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A8A3A8-9923-4802-A46D-E77234AC7657}"/>
              </a:ext>
            </a:extLst>
          </p:cNvPr>
          <p:cNvCxnSpPr>
            <a:cxnSpLocks/>
          </p:cNvCxnSpPr>
          <p:nvPr/>
        </p:nvCxnSpPr>
        <p:spPr>
          <a:xfrm>
            <a:off x="5897220" y="3753146"/>
            <a:ext cx="227963" cy="1931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26528D-BBEF-446D-9396-EC4A85E78EAD}"/>
              </a:ext>
            </a:extLst>
          </p:cNvPr>
          <p:cNvCxnSpPr>
            <a:cxnSpLocks/>
          </p:cNvCxnSpPr>
          <p:nvPr/>
        </p:nvCxnSpPr>
        <p:spPr>
          <a:xfrm flipV="1">
            <a:off x="5911488" y="4348856"/>
            <a:ext cx="217333" cy="230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4DA4BB0-BC7D-4873-86EE-874EF9CB7C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735895" y="4277886"/>
            <a:ext cx="246448" cy="263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6006AB9-F4CF-41C2-BC2E-A4DE4112049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725257" y="3767418"/>
            <a:ext cx="274246" cy="150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1BA0926-C804-495E-9C6E-B4D94F76DD19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930539" y="2932423"/>
            <a:ext cx="1" cy="914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71E88B-72EF-4837-B593-3620E2225EC9}"/>
              </a:ext>
            </a:extLst>
          </p:cNvPr>
          <p:cNvCxnSpPr>
            <a:cxnSpLocks/>
          </p:cNvCxnSpPr>
          <p:nvPr/>
        </p:nvCxnSpPr>
        <p:spPr>
          <a:xfrm>
            <a:off x="5790981" y="2138890"/>
            <a:ext cx="22791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1044A24-9260-4191-8CEB-CD04235FB3B7}"/>
              </a:ext>
            </a:extLst>
          </p:cNvPr>
          <p:cNvCxnSpPr>
            <a:cxnSpLocks/>
          </p:cNvCxnSpPr>
          <p:nvPr/>
        </p:nvCxnSpPr>
        <p:spPr>
          <a:xfrm flipV="1">
            <a:off x="6929309" y="2138890"/>
            <a:ext cx="0" cy="27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1D42C39-10F2-45CF-86E1-468D2D2089A1}"/>
              </a:ext>
            </a:extLst>
          </p:cNvPr>
          <p:cNvCxnSpPr>
            <a:cxnSpLocks/>
          </p:cNvCxnSpPr>
          <p:nvPr/>
        </p:nvCxnSpPr>
        <p:spPr>
          <a:xfrm flipV="1">
            <a:off x="5780924" y="1918056"/>
            <a:ext cx="0" cy="220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74511F5-669C-4DE3-91A6-DAC580C4649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8077690" y="1918055"/>
            <a:ext cx="1" cy="225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0FC1EED-7CB8-437B-B032-36283F502AEC}"/>
              </a:ext>
            </a:extLst>
          </p:cNvPr>
          <p:cNvCxnSpPr>
            <a:cxnSpLocks/>
          </p:cNvCxnSpPr>
          <p:nvPr/>
        </p:nvCxnSpPr>
        <p:spPr>
          <a:xfrm>
            <a:off x="11204382" y="5499400"/>
            <a:ext cx="0" cy="418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80A46F-4E62-443B-99D5-2D6BC09B3540}"/>
              </a:ext>
            </a:extLst>
          </p:cNvPr>
          <p:cNvSpPr/>
          <p:nvPr/>
        </p:nvSpPr>
        <p:spPr>
          <a:xfrm>
            <a:off x="9696601" y="361526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499427-FCFC-41BF-B8AD-1BB980B22D74}"/>
              </a:ext>
            </a:extLst>
          </p:cNvPr>
          <p:cNvSpPr/>
          <p:nvPr/>
        </p:nvSpPr>
        <p:spPr>
          <a:xfrm>
            <a:off x="9696601" y="920818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30BC3D-BE77-4C9B-AFE8-026FAF28CEA2}"/>
              </a:ext>
            </a:extLst>
          </p:cNvPr>
          <p:cNvSpPr txBox="1"/>
          <p:nvPr/>
        </p:nvSpPr>
        <p:spPr>
          <a:xfrm>
            <a:off x="10945482" y="361526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09DCD0-1D5B-4413-BAD8-F5E1CAF5A371}"/>
              </a:ext>
            </a:extLst>
          </p:cNvPr>
          <p:cNvSpPr txBox="1"/>
          <p:nvPr/>
        </p:nvSpPr>
        <p:spPr>
          <a:xfrm>
            <a:off x="10945482" y="884746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B6A3B44-EDED-4D21-91CA-8931BFC011A1}"/>
              </a:ext>
            </a:extLst>
          </p:cNvPr>
          <p:cNvCxnSpPr/>
          <p:nvPr/>
        </p:nvCxnSpPr>
        <p:spPr>
          <a:xfrm>
            <a:off x="9716044" y="121935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890FFD-F70C-46FD-9587-3E1FBEAA2FDF}"/>
              </a:ext>
            </a:extLst>
          </p:cNvPr>
          <p:cNvSpPr txBox="1"/>
          <p:nvPr/>
        </p:nvSpPr>
        <p:spPr>
          <a:xfrm>
            <a:off x="10937144" y="0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6A99994-1019-47BC-A370-AD150532A9AD}"/>
              </a:ext>
            </a:extLst>
          </p:cNvPr>
          <p:cNvSpPr/>
          <p:nvPr/>
        </p:nvSpPr>
        <p:spPr>
          <a:xfrm>
            <a:off x="9696601" y="1976249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F82D38C-BC03-43F2-A95B-EB3A269486C3}"/>
              </a:ext>
            </a:extLst>
          </p:cNvPr>
          <p:cNvSpPr/>
          <p:nvPr/>
        </p:nvSpPr>
        <p:spPr>
          <a:xfrm>
            <a:off x="9922650" y="1976249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EF6025D-A064-44F1-9CF0-9B758C20C3EA}"/>
              </a:ext>
            </a:extLst>
          </p:cNvPr>
          <p:cNvSpPr/>
          <p:nvPr/>
        </p:nvSpPr>
        <p:spPr>
          <a:xfrm>
            <a:off x="10141367" y="1975603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05B062A-69E7-410B-8275-F1ACE4399742}"/>
              </a:ext>
            </a:extLst>
          </p:cNvPr>
          <p:cNvSpPr/>
          <p:nvPr/>
        </p:nvSpPr>
        <p:spPr>
          <a:xfrm>
            <a:off x="10382822" y="1974957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02487B-A6C7-456B-9DC4-18A0DCE14BC6}"/>
              </a:ext>
            </a:extLst>
          </p:cNvPr>
          <p:cNvSpPr txBox="1"/>
          <p:nvPr/>
        </p:nvSpPr>
        <p:spPr>
          <a:xfrm>
            <a:off x="10601539" y="1934262"/>
            <a:ext cx="168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en-US" altLang="ko-KR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BottomNavigation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C72EB4E-F429-47EB-9E38-1889AAB3A004}"/>
              </a:ext>
            </a:extLst>
          </p:cNvPr>
          <p:cNvCxnSpPr>
            <a:cxnSpLocks/>
          </p:cNvCxnSpPr>
          <p:nvPr/>
        </p:nvCxnSpPr>
        <p:spPr>
          <a:xfrm>
            <a:off x="1675040" y="3718558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DCC1028-4027-4389-8FB6-16B36B0E7BCB}"/>
              </a:ext>
            </a:extLst>
          </p:cNvPr>
          <p:cNvCxnSpPr>
            <a:cxnSpLocks/>
          </p:cNvCxnSpPr>
          <p:nvPr/>
        </p:nvCxnSpPr>
        <p:spPr>
          <a:xfrm>
            <a:off x="1387274" y="4556432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4E3D7CB-289F-4D1F-A62F-5E7C98DF31B9}"/>
              </a:ext>
            </a:extLst>
          </p:cNvPr>
          <p:cNvCxnSpPr>
            <a:cxnSpLocks/>
          </p:cNvCxnSpPr>
          <p:nvPr/>
        </p:nvCxnSpPr>
        <p:spPr>
          <a:xfrm>
            <a:off x="1365967" y="3518657"/>
            <a:ext cx="32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6F25C73-F678-4BF0-8951-5B735B2D47BE}"/>
              </a:ext>
            </a:extLst>
          </p:cNvPr>
          <p:cNvCxnSpPr>
            <a:cxnSpLocks/>
          </p:cNvCxnSpPr>
          <p:nvPr/>
        </p:nvCxnSpPr>
        <p:spPr>
          <a:xfrm flipV="1">
            <a:off x="1680177" y="3505808"/>
            <a:ext cx="20099" cy="1073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D0A447A-8E35-43B0-B581-A4A9F22FA09A}"/>
              </a:ext>
            </a:extLst>
          </p:cNvPr>
          <p:cNvSpPr/>
          <p:nvPr/>
        </p:nvSpPr>
        <p:spPr>
          <a:xfrm>
            <a:off x="394449" y="3265960"/>
            <a:ext cx="971518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글쓰기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7A4F7F4-D5DC-49EB-9042-294978066878}"/>
              </a:ext>
            </a:extLst>
          </p:cNvPr>
          <p:cNvSpPr/>
          <p:nvPr/>
        </p:nvSpPr>
        <p:spPr>
          <a:xfrm>
            <a:off x="218332" y="4433764"/>
            <a:ext cx="1158325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</a:t>
            </a:r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열람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7A90B03-14AF-4995-AA6E-1E47D3C81E27}"/>
              </a:ext>
            </a:extLst>
          </p:cNvPr>
          <p:cNvCxnSpPr>
            <a:cxnSpLocks/>
          </p:cNvCxnSpPr>
          <p:nvPr/>
        </p:nvCxnSpPr>
        <p:spPr>
          <a:xfrm>
            <a:off x="1387274" y="4170938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7EA6BE8-BCE3-4CD1-872E-4C4A820A9B2E}"/>
              </a:ext>
            </a:extLst>
          </p:cNvPr>
          <p:cNvSpPr/>
          <p:nvPr/>
        </p:nvSpPr>
        <p:spPr>
          <a:xfrm>
            <a:off x="419452" y="3844017"/>
            <a:ext cx="971518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 열람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1DF5CB1-78FB-48D0-B153-152943D7C3C7}"/>
              </a:ext>
            </a:extLst>
          </p:cNvPr>
          <p:cNvCxnSpPr>
            <a:cxnSpLocks/>
            <a:stCxn id="75" idx="3"/>
            <a:endCxn id="19" idx="1"/>
          </p:cNvCxnSpPr>
          <p:nvPr/>
        </p:nvCxnSpPr>
        <p:spPr>
          <a:xfrm>
            <a:off x="1339853" y="2691608"/>
            <a:ext cx="629890" cy="3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C24CDB-3DF2-4F4B-92C8-325CE795206B}"/>
              </a:ext>
            </a:extLst>
          </p:cNvPr>
          <p:cNvSpPr/>
          <p:nvPr/>
        </p:nvSpPr>
        <p:spPr>
          <a:xfrm>
            <a:off x="368335" y="2429998"/>
            <a:ext cx="971518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열람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53D8579-C6EF-4239-A7D5-98087F55B913}"/>
              </a:ext>
            </a:extLst>
          </p:cNvPr>
          <p:cNvSpPr/>
          <p:nvPr/>
        </p:nvSpPr>
        <p:spPr>
          <a:xfrm>
            <a:off x="9713423" y="1446580"/>
            <a:ext cx="1080230" cy="3018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5ED73EA-67E4-402A-9E98-E0DF8DF6E8A6}"/>
              </a:ext>
            </a:extLst>
          </p:cNvPr>
          <p:cNvSpPr txBox="1"/>
          <p:nvPr/>
        </p:nvSpPr>
        <p:spPr>
          <a:xfrm>
            <a:off x="11008235" y="1374819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B1E125D-32F8-4E26-BE84-E18407949EBB}"/>
              </a:ext>
            </a:extLst>
          </p:cNvPr>
          <p:cNvSpPr/>
          <p:nvPr/>
        </p:nvSpPr>
        <p:spPr>
          <a:xfrm>
            <a:off x="6101376" y="5322132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신청 </a:t>
            </a: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여부 확인 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D2158C3-45E9-4D27-A5EE-DE03FA883A26}"/>
              </a:ext>
            </a:extLst>
          </p:cNvPr>
          <p:cNvCxnSpPr>
            <a:cxnSpLocks/>
            <a:stCxn id="12" idx="2"/>
            <a:endCxn id="78" idx="0"/>
          </p:cNvCxnSpPr>
          <p:nvPr/>
        </p:nvCxnSpPr>
        <p:spPr>
          <a:xfrm flipH="1">
            <a:off x="6925366" y="4370127"/>
            <a:ext cx="5174" cy="9520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4B7CDB-54B0-4AD7-B1C8-2BF06AF07564}"/>
              </a:ext>
            </a:extLst>
          </p:cNvPr>
          <p:cNvSpPr txBox="1"/>
          <p:nvPr/>
        </p:nvSpPr>
        <p:spPr>
          <a:xfrm>
            <a:off x="394449" y="766355"/>
            <a:ext cx="9715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구성도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7D8DA7D-52CC-42FE-A01D-64C559FACC42}"/>
              </a:ext>
            </a:extLst>
          </p:cNvPr>
          <p:cNvCxnSpPr>
            <a:cxnSpLocks/>
          </p:cNvCxnSpPr>
          <p:nvPr/>
        </p:nvCxnSpPr>
        <p:spPr>
          <a:xfrm>
            <a:off x="403148" y="80109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55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FDF491-225C-422C-B298-7FEF512C0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27" y="84807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E026DEC-6B9F-4090-B181-6AC6B3E7A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47" y="84807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07F7657-15FF-4F8C-A4CA-1A41C6A73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68" y="84807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9496576-C093-4200-93FC-C72CBD6E31BA}"/>
              </a:ext>
            </a:extLst>
          </p:cNvPr>
          <p:cNvSpPr/>
          <p:nvPr/>
        </p:nvSpPr>
        <p:spPr>
          <a:xfrm>
            <a:off x="785627" y="6372992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로그인 페이지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4CEEA0A-57E6-47FA-8F5B-67FD274F5292}"/>
              </a:ext>
            </a:extLst>
          </p:cNvPr>
          <p:cNvSpPr/>
          <p:nvPr/>
        </p:nvSpPr>
        <p:spPr>
          <a:xfrm>
            <a:off x="4447247" y="6372992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회원가입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192633-0E7F-408D-9F56-1D78BB37939F}"/>
              </a:ext>
            </a:extLst>
          </p:cNvPr>
          <p:cNvSpPr/>
          <p:nvPr/>
        </p:nvSpPr>
        <p:spPr>
          <a:xfrm>
            <a:off x="8108868" y="6372992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PW </a:t>
            </a:r>
            <a:r>
              <a:rPr lang="ko-KR" altLang="en-US" dirty="0">
                <a:solidFill>
                  <a:schemeClr val="bg1"/>
                </a:solidFill>
              </a:rPr>
              <a:t>찾기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C9480-0072-4561-B80C-806A69356C32}"/>
              </a:ext>
            </a:extLst>
          </p:cNvPr>
          <p:cNvSpPr txBox="1"/>
          <p:nvPr/>
        </p:nvSpPr>
        <p:spPr>
          <a:xfrm>
            <a:off x="215155" y="228472"/>
            <a:ext cx="1855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+mj-lt"/>
                <a:ea typeface="휴먼매직체" panose="02030504000101010101" pitchFamily="18" charset="-127"/>
              </a:rPr>
              <a:t>0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en-US" altLang="ko-KR" sz="2200" dirty="0" err="1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APP_Index</a:t>
            </a:r>
            <a:endParaRPr lang="ko-KR" altLang="en-US" sz="2200" dirty="0">
              <a:solidFill>
                <a:schemeClr val="accent5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28027B9-4724-4002-B27F-28397D8B88CE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36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A17C62-11BD-4FD6-9D7E-ACD4A9FD4E66}"/>
              </a:ext>
            </a:extLst>
          </p:cNvPr>
          <p:cNvSpPr txBox="1"/>
          <p:nvPr/>
        </p:nvSpPr>
        <p:spPr>
          <a:xfrm>
            <a:off x="215155" y="228472"/>
            <a:ext cx="1855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APP_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게시판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9A6B7F-940A-413B-895C-58FCD21089AF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171446-CEB9-4F15-9E91-4100F5E4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7" y="77839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98E2061-254C-4BCA-AA69-0B0D170B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18" y="77839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DDBFB22-0E19-402E-B069-B1AA90726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79" y="77839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6E4456F-02A4-41A9-B3A5-4AA512F18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040" y="77839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7A86DC-7015-4FDF-9303-D0C309E3CC86}"/>
              </a:ext>
            </a:extLst>
          </p:cNvPr>
          <p:cNvSpPr/>
          <p:nvPr/>
        </p:nvSpPr>
        <p:spPr>
          <a:xfrm>
            <a:off x="291857" y="6315439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공지사항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FDABB79-3698-45C6-991F-86FF37BB64FA}"/>
              </a:ext>
            </a:extLst>
          </p:cNvPr>
          <p:cNvSpPr/>
          <p:nvPr/>
        </p:nvSpPr>
        <p:spPr>
          <a:xfrm>
            <a:off x="3289918" y="6315439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자유게시판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B64256-2EFC-45AB-83F0-6D16686CEC66}"/>
              </a:ext>
            </a:extLst>
          </p:cNvPr>
          <p:cNvSpPr/>
          <p:nvPr/>
        </p:nvSpPr>
        <p:spPr>
          <a:xfrm>
            <a:off x="6287979" y="6315438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열람 페이지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8887488-AF4C-4C95-B268-DAB48940271F}"/>
              </a:ext>
            </a:extLst>
          </p:cNvPr>
          <p:cNvSpPr/>
          <p:nvPr/>
        </p:nvSpPr>
        <p:spPr>
          <a:xfrm>
            <a:off x="9286040" y="6315240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댓글 페이지</a:t>
            </a:r>
          </a:p>
        </p:txBody>
      </p:sp>
    </p:spTree>
    <p:extLst>
      <p:ext uri="{BB962C8B-B14F-4D97-AF65-F5344CB8AC3E}">
        <p14:creationId xmlns:p14="http://schemas.microsoft.com/office/powerpoint/2010/main" val="162452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DC90F-DBE3-4CA2-94F4-456F1DB27172}"/>
              </a:ext>
            </a:extLst>
          </p:cNvPr>
          <p:cNvSpPr txBox="1"/>
          <p:nvPr/>
        </p:nvSpPr>
        <p:spPr>
          <a:xfrm>
            <a:off x="215154" y="228472"/>
            <a:ext cx="2832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APP_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신청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수령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보관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sz="2200" dirty="0">
              <a:solidFill>
                <a:schemeClr val="accent5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4ADECF-7111-4C50-A0A8-652942476807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D3A484-9CD3-49A4-8341-068B83809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4" y="834013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377E223-147B-48BE-9FDF-6AA2FE94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73" y="799590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0076C5C-9E49-4D3C-A417-5843D2C3B782}"/>
              </a:ext>
            </a:extLst>
          </p:cNvPr>
          <p:cNvSpPr/>
          <p:nvPr/>
        </p:nvSpPr>
        <p:spPr>
          <a:xfrm>
            <a:off x="3423373" y="6362099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보관 신청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81EA93-40CF-4CF5-BB8E-F5DF11CBB19B}"/>
              </a:ext>
            </a:extLst>
          </p:cNvPr>
          <p:cNvSpPr/>
          <p:nvPr/>
        </p:nvSpPr>
        <p:spPr>
          <a:xfrm>
            <a:off x="223854" y="6362099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수령 신청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729DA31-F24E-48A8-AD3C-285147C0E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834013"/>
            <a:ext cx="2709000" cy="54180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9F9EA99-A6DF-4594-9921-1D466F0E495D}"/>
              </a:ext>
            </a:extLst>
          </p:cNvPr>
          <p:cNvSpPr/>
          <p:nvPr/>
        </p:nvSpPr>
        <p:spPr>
          <a:xfrm>
            <a:off x="8039100" y="6362099"/>
            <a:ext cx="2709000" cy="4237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이용 가능한 보관함 목록 출력</a:t>
            </a:r>
          </a:p>
        </p:txBody>
      </p:sp>
    </p:spTree>
    <p:extLst>
      <p:ext uri="{BB962C8B-B14F-4D97-AF65-F5344CB8AC3E}">
        <p14:creationId xmlns:p14="http://schemas.microsoft.com/office/powerpoint/2010/main" val="179211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4D1D8-E223-4090-AB41-C7926F524974}"/>
              </a:ext>
            </a:extLst>
          </p:cNvPr>
          <p:cNvSpPr txBox="1"/>
          <p:nvPr/>
        </p:nvSpPr>
        <p:spPr>
          <a:xfrm>
            <a:off x="215154" y="228472"/>
            <a:ext cx="2832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APP_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물품 조회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8915C1-3B25-413A-92FB-A97D157A7DD1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15255ED-23EA-4FFA-9405-B40FBACF4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17" y="793820"/>
            <a:ext cx="2709000" cy="5418000"/>
          </a:xfrm>
          <a:prstGeom prst="rect">
            <a:avLst/>
          </a:prstGeom>
        </p:spPr>
      </p:pic>
      <p:pic>
        <p:nvPicPr>
          <p:cNvPr id="7" name="그림 6" descr="전자기기이(가) 표시된 사진&#10;&#10;자동 생성된 설명">
            <a:extLst>
              <a:ext uri="{FF2B5EF4-FFF2-40B4-BE49-F238E27FC236}">
                <a16:creationId xmlns:a16="http://schemas.microsoft.com/office/drawing/2014/main" id="{33AE1839-E6AD-4A38-88C9-96AF88B17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1" y="793820"/>
            <a:ext cx="2709000" cy="541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CB7F7D-150A-49EF-8BA7-983DAAED3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77" y="5123714"/>
            <a:ext cx="838317" cy="790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3DC62D-62D8-4361-AF99-60CE8DAB8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77" y="4108830"/>
            <a:ext cx="809738" cy="79068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1A9C7DB-E7D4-4CF2-A462-5CB00C262B7A}"/>
              </a:ext>
            </a:extLst>
          </p:cNvPr>
          <p:cNvSpPr/>
          <p:nvPr/>
        </p:nvSpPr>
        <p:spPr>
          <a:xfrm>
            <a:off x="7697217" y="6346280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보관품</a:t>
            </a:r>
            <a:r>
              <a:rPr lang="ko-KR" altLang="en-US" dirty="0">
                <a:solidFill>
                  <a:schemeClr val="bg1"/>
                </a:solidFill>
              </a:rPr>
              <a:t> 조회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F918E2-6C13-4379-BB04-3CB41C444234}"/>
              </a:ext>
            </a:extLst>
          </p:cNvPr>
          <p:cNvSpPr/>
          <p:nvPr/>
        </p:nvSpPr>
        <p:spPr>
          <a:xfrm>
            <a:off x="931851" y="6346281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보관함 상태 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E16C65-CE43-4CFB-A2F1-BD76CF95CDD7}"/>
              </a:ext>
            </a:extLst>
          </p:cNvPr>
          <p:cNvSpPr txBox="1"/>
          <p:nvPr/>
        </p:nvSpPr>
        <p:spPr>
          <a:xfrm>
            <a:off x="4582115" y="4319506"/>
            <a:ext cx="211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물품이 있는 보관함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A87CEF-7C30-4959-A261-406DBEA5CE22}"/>
              </a:ext>
            </a:extLst>
          </p:cNvPr>
          <p:cNvSpPr/>
          <p:nvPr/>
        </p:nvSpPr>
        <p:spPr>
          <a:xfrm>
            <a:off x="4610694" y="5365167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비어 있는 보관함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A45308-9A40-4609-95C9-BA4375C4958D}"/>
              </a:ext>
            </a:extLst>
          </p:cNvPr>
          <p:cNvCxnSpPr>
            <a:cxnSpLocks/>
          </p:cNvCxnSpPr>
          <p:nvPr/>
        </p:nvCxnSpPr>
        <p:spPr>
          <a:xfrm>
            <a:off x="3506875" y="2272807"/>
            <a:ext cx="3630354" cy="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E61935-8D54-408B-A49B-FAADA349D478}"/>
              </a:ext>
            </a:extLst>
          </p:cNvPr>
          <p:cNvSpPr txBox="1"/>
          <p:nvPr/>
        </p:nvSpPr>
        <p:spPr>
          <a:xfrm>
            <a:off x="5111856" y="1889346"/>
            <a:ext cx="80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터치</a:t>
            </a:r>
          </a:p>
        </p:txBody>
      </p:sp>
    </p:spTree>
    <p:extLst>
      <p:ext uri="{BB962C8B-B14F-4D97-AF65-F5344CB8AC3E}">
        <p14:creationId xmlns:p14="http://schemas.microsoft.com/office/powerpoint/2010/main" val="124284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825</Words>
  <Application>Microsoft Office PowerPoint</Application>
  <PresentationFormat>와이드스크린</PresentationFormat>
  <Paragraphs>307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KoPub돋움체 Bold</vt:lpstr>
      <vt:lpstr>KoPub돋움체 Light</vt:lpstr>
      <vt:lpstr>KoPub돋움체 Medium</vt:lpstr>
      <vt:lpstr>맑은 고딕</vt:lpstr>
      <vt:lpstr>함초롬돋움</vt:lpstr>
      <vt:lpstr>휴먼매직체</vt:lpstr>
      <vt:lpstr>휴먼모음T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김현수</cp:lastModifiedBy>
  <cp:revision>61</cp:revision>
  <dcterms:created xsi:type="dcterms:W3CDTF">2019-06-02T14:23:44Z</dcterms:created>
  <dcterms:modified xsi:type="dcterms:W3CDTF">2019-06-24T13:51:00Z</dcterms:modified>
</cp:coreProperties>
</file>